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00" r:id="rId3"/>
    <p:sldId id="297" r:id="rId4"/>
    <p:sldId id="299" r:id="rId5"/>
    <p:sldId id="305" r:id="rId6"/>
    <p:sldId id="306" r:id="rId7"/>
    <p:sldId id="307" r:id="rId8"/>
    <p:sldId id="308" r:id="rId9"/>
    <p:sldId id="309" r:id="rId10"/>
    <p:sldId id="262" r:id="rId11"/>
    <p:sldId id="261" r:id="rId12"/>
    <p:sldId id="264" r:id="rId13"/>
    <p:sldId id="304" r:id="rId14"/>
    <p:sldId id="301" r:id="rId15"/>
    <p:sldId id="298" r:id="rId16"/>
    <p:sldId id="302" r:id="rId17"/>
    <p:sldId id="292" r:id="rId18"/>
    <p:sldId id="296" r:id="rId19"/>
    <p:sldId id="295" r:id="rId20"/>
    <p:sldId id="293" r:id="rId21"/>
    <p:sldId id="294"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B417F"/>
    <a:srgbClr val="153553"/>
    <a:srgbClr val="132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606"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4/15/2024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74782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4/15/2024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163132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4/15/2024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101873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4/15/2024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394133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B7CF-5003-4AA8-8E71-AEFC351961CC}" type="datetimeFigureOut">
              <a:rPr lang="en-US" smtClean="0"/>
              <a:t>4/15/2024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185254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21B7CF-5003-4AA8-8E71-AEFC351961CC}" type="datetimeFigureOut">
              <a:rPr lang="en-US" smtClean="0"/>
              <a:t>4/15/2024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422613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21B7CF-5003-4AA8-8E71-AEFC351961CC}" type="datetimeFigureOut">
              <a:rPr lang="en-US" smtClean="0"/>
              <a:t>4/15/2024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92973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21B7CF-5003-4AA8-8E71-AEFC351961CC}" type="datetimeFigureOut">
              <a:rPr lang="en-US" smtClean="0"/>
              <a:t>4/15/2024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299922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B7CF-5003-4AA8-8E71-AEFC351961CC}" type="datetimeFigureOut">
              <a:rPr lang="en-US" smtClean="0"/>
              <a:t>4/15/2024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233829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4/15/2024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104918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4/15/2024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a:p>
        </p:txBody>
      </p:sp>
    </p:spTree>
    <p:extLst>
      <p:ext uri="{BB962C8B-B14F-4D97-AF65-F5344CB8AC3E}">
        <p14:creationId xmlns:p14="http://schemas.microsoft.com/office/powerpoint/2010/main" val="157768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1B7CF-5003-4AA8-8E71-AEFC351961CC}" type="datetimeFigureOut">
              <a:rPr lang="en-US" smtClean="0"/>
              <a:t>4/15/2024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75520-2F95-4996-AED5-E6E7BD4A4312}" type="slidenum">
              <a:rPr lang="en-US" smtClean="0"/>
              <a:t>‹Nº›</a:t>
            </a:fld>
            <a:endParaRPr lang="en-US"/>
          </a:p>
        </p:txBody>
      </p:sp>
    </p:spTree>
    <p:extLst>
      <p:ext uri="{BB962C8B-B14F-4D97-AF65-F5344CB8AC3E}">
        <p14:creationId xmlns:p14="http://schemas.microsoft.com/office/powerpoint/2010/main" val="334474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ontactomaestro.colombiaaprende.edu.co/cuidar/encuesta-riesgo-psicosocial" TargetMode="External"/><Relationship Id="rId5" Type="http://schemas.openxmlformats.org/officeDocument/2006/relationships/hyperlink" Target="https://fomag.belisario.com.co/Operativo/OuterBateriaContract" TargetMode="External"/><Relationship Id="rId4" Type="http://schemas.openxmlformats.org/officeDocument/2006/relationships/hyperlink" Target="https://fomag.belisario.com.co/Content/files/Bateri_a%20Psicosocial-04_1.3g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oficinabienestar@sempasto.gov.c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afetya.co/normatividad/decreto-1443-del-2014/" TargetMode="External"/><Relationship Id="rId2" Type="http://schemas.openxmlformats.org/officeDocument/2006/relationships/hyperlink" Target="https://www.icbf.gov.co/cargues/avance/docs/resolucion_minsalud_r2013_86.ht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afetya.co/normatividad/resolucion-0312-de-2019/" TargetMode="External"/><Relationship Id="rId4" Type="http://schemas.openxmlformats.org/officeDocument/2006/relationships/hyperlink" Target="https://safetya.co/decreto-1072-de-201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3971"/>
            <a:ext cx="12330249" cy="6891971"/>
          </a:xfrm>
          <a:prstGeom prst="rect">
            <a:avLst/>
          </a:prstGeom>
        </p:spPr>
      </p:pic>
      <p:sp>
        <p:nvSpPr>
          <p:cNvPr id="3" name="CuadroTexto 5"/>
          <p:cNvSpPr txBox="1"/>
          <p:nvPr/>
        </p:nvSpPr>
        <p:spPr>
          <a:xfrm>
            <a:off x="2550017" y="4201343"/>
            <a:ext cx="7431110" cy="1323439"/>
          </a:xfrm>
          <a:prstGeom prst="rect">
            <a:avLst/>
          </a:prstGeom>
          <a:noFill/>
        </p:spPr>
        <p:txBody>
          <a:bodyPr wrap="square" rtlCol="0">
            <a:spAutoFit/>
          </a:bodyPr>
          <a:lstStyle/>
          <a:p>
            <a:pPr algn="ctr"/>
            <a:r>
              <a:rPr lang="es-CO" sz="4000" b="1" dirty="0">
                <a:solidFill>
                  <a:schemeClr val="bg1"/>
                </a:solidFill>
              </a:rPr>
              <a:t>Secretaría de Educación</a:t>
            </a:r>
          </a:p>
          <a:p>
            <a:pPr algn="ctr"/>
            <a:r>
              <a:rPr lang="es-CO" sz="4000" b="1" dirty="0">
                <a:solidFill>
                  <a:schemeClr val="bg1"/>
                </a:solidFill>
              </a:rPr>
              <a:t>BIENVENIDAS/OS</a:t>
            </a:r>
            <a:endParaRPr lang="en-US" sz="4000" dirty="0">
              <a:solidFill>
                <a:schemeClr val="bg1"/>
              </a:solidFill>
            </a:endParaRPr>
          </a:p>
        </p:txBody>
      </p:sp>
    </p:spTree>
    <p:extLst>
      <p:ext uri="{BB962C8B-B14F-4D97-AF65-F5344CB8AC3E}">
        <p14:creationId xmlns:p14="http://schemas.microsoft.com/office/powerpoint/2010/main" val="14018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rotWithShape="1">
          <a:blip r:embed="rId2" cstate="print">
            <a:extLst>
              <a:ext uri="{28A0092B-C50C-407E-A947-70E740481C1C}">
                <a14:useLocalDpi xmlns:a14="http://schemas.microsoft.com/office/drawing/2010/main" val="0"/>
              </a:ext>
            </a:extLst>
          </a:blip>
          <a:srcRect l="62436" t="24011" r="9746" b="39223"/>
          <a:stretch/>
        </p:blipFill>
        <p:spPr bwMode="auto">
          <a:xfrm>
            <a:off x="893376" y="4762189"/>
            <a:ext cx="1655151" cy="1283697"/>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2436853" y="275884"/>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Decreto Ley 1655  </a:t>
            </a:r>
          </a:p>
        </p:txBody>
      </p:sp>
      <p:sp>
        <p:nvSpPr>
          <p:cNvPr id="3" name="2 CuadroTexto"/>
          <p:cNvSpPr txBox="1"/>
          <p:nvPr/>
        </p:nvSpPr>
        <p:spPr>
          <a:xfrm>
            <a:off x="160012" y="1607439"/>
            <a:ext cx="5866644" cy="2893100"/>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O" sz="1400" b="1" dirty="0">
                <a:solidFill>
                  <a:srgbClr val="1F4E79"/>
                </a:solidFill>
              </a:rPr>
              <a:t>SOLICITUD DE SERVICIOS DE SEGURIDAD SALUD EN EL TRABAJO:</a:t>
            </a:r>
          </a:p>
          <a:p>
            <a:pPr algn="just"/>
            <a:r>
              <a:rPr lang="es-CO" sz="1400" b="1" dirty="0">
                <a:solidFill>
                  <a:srgbClr val="1F4E79"/>
                </a:solidFill>
              </a:rPr>
              <a:t>La UNIÓN TEMPORAL DE RIESGOS LABORALES 2020, </a:t>
            </a:r>
            <a:r>
              <a:rPr lang="es-CO" sz="1400" dirty="0">
                <a:solidFill>
                  <a:srgbClr val="1F4E79"/>
                </a:solidFill>
              </a:rPr>
              <a:t>brinda Ia atención de los</a:t>
            </a:r>
          </a:p>
          <a:p>
            <a:pPr algn="just"/>
            <a:r>
              <a:rPr lang="es-CO" sz="1400" dirty="0">
                <a:solidFill>
                  <a:srgbClr val="1F4E79"/>
                </a:solidFill>
              </a:rPr>
              <a:t>Siguientes servicios al personal docente y directivo docente:</a:t>
            </a:r>
          </a:p>
          <a:p>
            <a:pPr algn="just"/>
            <a:endParaRPr lang="es-CO" sz="1400" dirty="0">
              <a:solidFill>
                <a:srgbClr val="1F4E79"/>
              </a:solidFill>
            </a:endParaRPr>
          </a:p>
          <a:p>
            <a:pPr algn="just"/>
            <a:r>
              <a:rPr lang="es-CO" sz="1400" dirty="0">
                <a:solidFill>
                  <a:srgbClr val="1F4E79"/>
                </a:solidFill>
              </a:rPr>
              <a:t>• Exámenes Ocupacionales periódicos</a:t>
            </a:r>
          </a:p>
          <a:p>
            <a:pPr algn="just"/>
            <a:r>
              <a:rPr lang="es-CO" sz="1400" dirty="0">
                <a:solidFill>
                  <a:srgbClr val="1F4E79"/>
                </a:solidFill>
              </a:rPr>
              <a:t>• Exámenes Ocupacionales de Ingreso</a:t>
            </a:r>
          </a:p>
          <a:p>
            <a:pPr algn="just"/>
            <a:r>
              <a:rPr lang="es-CO" sz="1400" dirty="0">
                <a:solidFill>
                  <a:srgbClr val="1F4E79"/>
                </a:solidFill>
              </a:rPr>
              <a:t>• Exámenes Ocupacionales de Egreso</a:t>
            </a:r>
          </a:p>
          <a:p>
            <a:pPr algn="just"/>
            <a:r>
              <a:rPr lang="es-CO" sz="1400" dirty="0">
                <a:solidFill>
                  <a:srgbClr val="1F4E79"/>
                </a:solidFill>
              </a:rPr>
              <a:t>• Exámenes Ocupacionales para participar en eventos deportivos y folclóricos</a:t>
            </a:r>
          </a:p>
          <a:p>
            <a:pPr algn="just"/>
            <a:r>
              <a:rPr lang="es-CO" sz="1400" dirty="0">
                <a:solidFill>
                  <a:srgbClr val="1F4E79"/>
                </a:solidFill>
              </a:rPr>
              <a:t>• Evaluación post incapacidad</a:t>
            </a:r>
          </a:p>
          <a:p>
            <a:pPr algn="just"/>
            <a:r>
              <a:rPr lang="es-CO" sz="1400" dirty="0">
                <a:solidFill>
                  <a:srgbClr val="1F4E79"/>
                </a:solidFill>
              </a:rPr>
              <a:t>• Valoración por medicina laboral para emisión de recomendaciones médicas</a:t>
            </a:r>
          </a:p>
          <a:p>
            <a:pPr algn="just"/>
            <a:r>
              <a:rPr lang="es-CO" sz="1400" dirty="0">
                <a:solidFill>
                  <a:srgbClr val="1F4E79"/>
                </a:solidFill>
              </a:rPr>
              <a:t>• Evaluación médica ocupacional para reintegro laboral (con o sin reubicación)</a:t>
            </a:r>
          </a:p>
          <a:p>
            <a:pPr algn="just"/>
            <a:r>
              <a:rPr lang="es-CO" sz="1400" dirty="0">
                <a:solidFill>
                  <a:srgbClr val="1F4E79"/>
                </a:solidFill>
              </a:rPr>
              <a:t>• Análisis puesto de trabajo</a:t>
            </a:r>
          </a:p>
          <a:p>
            <a:pPr algn="just"/>
            <a:r>
              <a:rPr lang="es-CO" sz="1400" dirty="0">
                <a:solidFill>
                  <a:srgbClr val="1F4E79"/>
                </a:solidFill>
              </a:rPr>
              <a:t>• Investigación de puesto laboral (Accidentes de trabajo/Enfermedad laboral)</a:t>
            </a:r>
          </a:p>
        </p:txBody>
      </p:sp>
      <p:sp>
        <p:nvSpPr>
          <p:cNvPr id="4" name="3 CuadroTexto"/>
          <p:cNvSpPr txBox="1"/>
          <p:nvPr/>
        </p:nvSpPr>
        <p:spPr>
          <a:xfrm>
            <a:off x="6353907" y="2067661"/>
            <a:ext cx="5322277" cy="954107"/>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O" sz="1400" b="1" dirty="0">
                <a:solidFill>
                  <a:srgbClr val="1F4E79"/>
                </a:solidFill>
              </a:rPr>
              <a:t>SERVICIOS PRESTADOS POR EL OPERADOR BELISARIO </a:t>
            </a:r>
            <a:r>
              <a:rPr lang="es-CO" sz="1400" b="1" dirty="0" err="1">
                <a:solidFill>
                  <a:srgbClr val="1F4E79"/>
                </a:solidFill>
              </a:rPr>
              <a:t>VELASQUEZ</a:t>
            </a:r>
            <a:r>
              <a:rPr lang="es-CO" sz="1400" b="1" dirty="0">
                <a:solidFill>
                  <a:srgbClr val="1F4E79"/>
                </a:solidFill>
              </a:rPr>
              <a:t> &amp; ASOCIADOS S.A.S.</a:t>
            </a:r>
          </a:p>
          <a:p>
            <a:r>
              <a:rPr lang="es-CO" sz="1400" b="1" dirty="0">
                <a:solidFill>
                  <a:srgbClr val="1F4E79"/>
                </a:solidFill>
              </a:rPr>
              <a:t>Matriz de Identificación de Peligros, Valoración de Riesgos y Determinación de Controles.</a:t>
            </a:r>
          </a:p>
        </p:txBody>
      </p:sp>
      <p:sp>
        <p:nvSpPr>
          <p:cNvPr id="7" name="6 Rectángulo"/>
          <p:cNvSpPr/>
          <p:nvPr/>
        </p:nvSpPr>
        <p:spPr>
          <a:xfrm>
            <a:off x="6353907" y="4437443"/>
            <a:ext cx="4759570" cy="523220"/>
          </a:xfrm>
          <a:prstGeom prst="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CO" sz="1400" b="1" dirty="0">
                <a:solidFill>
                  <a:srgbClr val="1F4E79"/>
                </a:solidFill>
              </a:rPr>
              <a:t>Batería de Instrumentos para Ia Evaluación de Factores de Riesgo Psicosocial</a:t>
            </a:r>
            <a:endParaRPr lang="es-CO" sz="1400" dirty="0">
              <a:solidFill>
                <a:srgbClr val="1F4E79"/>
              </a:solidFill>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082" t="32052" r="9945" b="20403"/>
          <a:stretch/>
        </p:blipFill>
        <p:spPr bwMode="auto">
          <a:xfrm>
            <a:off x="10757926" y="3234610"/>
            <a:ext cx="1176246" cy="11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0012" y="1147315"/>
            <a:ext cx="3121880" cy="369332"/>
          </a:xfrm>
          <a:prstGeom prst="rect">
            <a:avLst/>
          </a:prstGeom>
          <a:noFill/>
        </p:spPr>
        <p:txBody>
          <a:bodyPr wrap="none" rtlCol="0">
            <a:spAutoFit/>
          </a:bodyPr>
          <a:lstStyle/>
          <a:p>
            <a:r>
              <a:rPr lang="es-CO" dirty="0">
                <a:solidFill>
                  <a:srgbClr val="1F4E79"/>
                </a:solidFill>
              </a:rPr>
              <a:t>Prórroga hasta </a:t>
            </a:r>
            <a:r>
              <a:rPr lang="es-CO" dirty="0" smtClean="0">
                <a:solidFill>
                  <a:srgbClr val="1F4E79"/>
                </a:solidFill>
              </a:rPr>
              <a:t>30 </a:t>
            </a:r>
            <a:r>
              <a:rPr lang="es-CO" dirty="0">
                <a:solidFill>
                  <a:srgbClr val="1F4E79"/>
                </a:solidFill>
              </a:rPr>
              <a:t>de abril 2024</a:t>
            </a:r>
          </a:p>
        </p:txBody>
      </p:sp>
      <p:sp>
        <p:nvSpPr>
          <p:cNvPr id="6" name="5 Rectángulo"/>
          <p:cNvSpPr/>
          <p:nvPr/>
        </p:nvSpPr>
        <p:spPr>
          <a:xfrm>
            <a:off x="2750081" y="5083964"/>
            <a:ext cx="9184091" cy="1754326"/>
          </a:xfrm>
          <a:prstGeom prst="rect">
            <a:avLst/>
          </a:prstGeom>
        </p:spPr>
        <p:txBody>
          <a:bodyPr wrap="square">
            <a:spAutoFit/>
          </a:bodyPr>
          <a:lstStyle/>
          <a:p>
            <a:r>
              <a:rPr lang="es-CO" sz="1200" b="1" dirty="0">
                <a:solidFill>
                  <a:srgbClr val="1F4E79"/>
                </a:solidFill>
              </a:rPr>
              <a:t>Enlace Video:  </a:t>
            </a:r>
          </a:p>
          <a:p>
            <a:r>
              <a:rPr lang="es-CO" sz="1200" b="1" u="sng" dirty="0">
                <a:solidFill>
                  <a:srgbClr val="1F4E79"/>
                </a:solidFill>
                <a:hlinkClick r:id="rId4">
                  <a:extLst>
                    <a:ext uri="{A12FA001-AC4F-418D-AE19-62706E023703}">
                      <ahyp:hlinkClr xmlns="" xmlns:ahyp="http://schemas.microsoft.com/office/drawing/2018/hyperlinkcolor" val="tx"/>
                    </a:ext>
                  </a:extLst>
                </a:hlinkClick>
              </a:rPr>
              <a:t>https://fomag.belisario.com.co/Content/files/Bateri_a%20Psicosocial-04_1.3gp</a:t>
            </a:r>
            <a:endParaRPr lang="es-CO" sz="1200" b="1" dirty="0">
              <a:solidFill>
                <a:srgbClr val="1F4E79"/>
              </a:solidFill>
            </a:endParaRPr>
          </a:p>
          <a:p>
            <a:r>
              <a:rPr lang="es-CO" sz="1200" b="1" dirty="0">
                <a:solidFill>
                  <a:srgbClr val="1F4E79"/>
                </a:solidFill>
              </a:rPr>
              <a:t> </a:t>
            </a:r>
          </a:p>
          <a:p>
            <a:r>
              <a:rPr lang="es-CO" sz="1200" b="1" dirty="0">
                <a:solidFill>
                  <a:srgbClr val="1F4E79"/>
                </a:solidFill>
              </a:rPr>
              <a:t>Enlace para docentes y directivos docentes </a:t>
            </a:r>
            <a:r>
              <a:rPr lang="es-CO" sz="1200" b="1" dirty="0" err="1">
                <a:solidFill>
                  <a:srgbClr val="1F4E79"/>
                </a:solidFill>
              </a:rPr>
              <a:t>FOMAG</a:t>
            </a:r>
            <a:r>
              <a:rPr lang="es-CO" sz="1200" b="1" dirty="0">
                <a:solidFill>
                  <a:srgbClr val="1F4E79"/>
                </a:solidFill>
              </a:rPr>
              <a:t> Aplicación de Batería de Riesgo</a:t>
            </a:r>
          </a:p>
          <a:p>
            <a:r>
              <a:rPr lang="es-CO" sz="1200" b="1" dirty="0">
                <a:solidFill>
                  <a:srgbClr val="1F4E79"/>
                </a:solidFill>
              </a:rPr>
              <a:t> </a:t>
            </a:r>
          </a:p>
          <a:p>
            <a:r>
              <a:rPr lang="es-CO" sz="1200" b="1" u="sng" dirty="0">
                <a:solidFill>
                  <a:srgbClr val="1F4E79"/>
                </a:solidFill>
                <a:hlinkClick r:id="rId5">
                  <a:extLst>
                    <a:ext uri="{A12FA001-AC4F-418D-AE19-62706E023703}">
                      <ahyp:hlinkClr xmlns="" xmlns:ahyp="http://schemas.microsoft.com/office/drawing/2018/hyperlinkcolor" val="tx"/>
                    </a:ext>
                  </a:extLst>
                </a:hlinkClick>
              </a:rPr>
              <a:t>https://fomag.belisario.com.co/Operativo/OuterBateriaContract</a:t>
            </a:r>
            <a:r>
              <a:rPr lang="es-CO" sz="1200" b="1" dirty="0">
                <a:solidFill>
                  <a:srgbClr val="1F4E79"/>
                </a:solidFill>
              </a:rPr>
              <a:t> (una vez ingrese digite su número de cédula, y siga el paso a paso).</a:t>
            </a:r>
          </a:p>
          <a:p>
            <a:endParaRPr lang="es-CO" sz="1200" b="1" dirty="0">
              <a:solidFill>
                <a:srgbClr val="1F4E79"/>
              </a:solidFill>
              <a:hlinkClick r:id="rId6">
                <a:extLst>
                  <a:ext uri="{A12FA001-AC4F-418D-AE19-62706E023703}">
                    <ahyp:hlinkClr xmlns="" xmlns:ahyp="http://schemas.microsoft.com/office/drawing/2018/hyperlinkcolor" val="tx"/>
                  </a:ext>
                </a:extLst>
              </a:hlinkClick>
            </a:endParaRPr>
          </a:p>
          <a:p>
            <a:r>
              <a:rPr lang="es-CO" sz="1200" b="1" dirty="0">
                <a:solidFill>
                  <a:srgbClr val="1F4E79"/>
                </a:solidFill>
                <a:hlinkClick r:id="rId6">
                  <a:extLst>
                    <a:ext uri="{A12FA001-AC4F-418D-AE19-62706E023703}">
                      <ahyp:hlinkClr xmlns="" xmlns:ahyp="http://schemas.microsoft.com/office/drawing/2018/hyperlinkcolor" val="tx"/>
                    </a:ext>
                  </a:extLst>
                </a:hlinkClick>
              </a:rPr>
              <a:t>https://contactomaestro.colombiaaprende.edu.co/cuidar/encuesta-riesgo-psicosocial</a:t>
            </a:r>
            <a:endParaRPr lang="es-CO" sz="1200" b="1" dirty="0">
              <a:solidFill>
                <a:srgbClr val="1F4E79"/>
              </a:solidFill>
            </a:endParaRPr>
          </a:p>
          <a:p>
            <a:endParaRPr lang="es-CO" sz="1200" b="1" dirty="0">
              <a:solidFill>
                <a:srgbClr val="1F4E79"/>
              </a:solidFill>
            </a:endParaRPr>
          </a:p>
        </p:txBody>
      </p:sp>
    </p:spTree>
    <p:extLst>
      <p:ext uri="{BB962C8B-B14F-4D97-AF65-F5344CB8AC3E}">
        <p14:creationId xmlns:p14="http://schemas.microsoft.com/office/powerpoint/2010/main" val="188307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708" y="513790"/>
            <a:ext cx="5391507" cy="4832092"/>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CO" sz="1400" b="1" dirty="0">
                <a:solidFill>
                  <a:srgbClr val="1F4E79"/>
                </a:solidFill>
              </a:rPr>
              <a:t>REPORTE DE UN POSIBLE ACCIDENTE LABORAL</a:t>
            </a:r>
          </a:p>
          <a:p>
            <a:pPr algn="ctr"/>
            <a:r>
              <a:rPr lang="es-CO" sz="1400" b="1" dirty="0">
                <a:solidFill>
                  <a:srgbClr val="1F4E79"/>
                </a:solidFill>
              </a:rPr>
              <a:t>PASO A PASO: </a:t>
            </a:r>
          </a:p>
          <a:p>
            <a:pPr algn="just"/>
            <a:r>
              <a:rPr lang="es-CO" sz="1400" dirty="0">
                <a:solidFill>
                  <a:srgbClr val="1F4E79"/>
                </a:solidFill>
              </a:rPr>
              <a:t>1. Una vez suscitado el accidente al interior de las instalaciones de los Establecimientos Educativos o en las actividades pedagógicas y Sindicales programadas como lo establece Ia ley (Decreto 1655 de 2015), el representante de los docentes y directivos docentes ante el COPASST diligenciará el FORMATO ÚNICO DE ACCIDENTE DE TRABAJO (</a:t>
            </a:r>
            <a:r>
              <a:rPr lang="es-CO" sz="1400" dirty="0" err="1">
                <a:solidFill>
                  <a:srgbClr val="1F4E79"/>
                </a:solidFill>
              </a:rPr>
              <a:t>FURAT</a:t>
            </a:r>
            <a:r>
              <a:rPr lang="es-CO" sz="1400" dirty="0">
                <a:solidFill>
                  <a:srgbClr val="1F4E79"/>
                </a:solidFill>
              </a:rPr>
              <a:t>) documento adoptado y enviado por Ia FIDUPREVISORA. El formato deberá estar firmado por el representante de Ia institución o centro educativo RECTOR/A 0 DIRECTOR/A.</a:t>
            </a:r>
          </a:p>
          <a:p>
            <a:pPr algn="just"/>
            <a:endParaRPr lang="es-CO" sz="1400" dirty="0">
              <a:solidFill>
                <a:srgbClr val="1F4E79"/>
              </a:solidFill>
            </a:endParaRPr>
          </a:p>
          <a:p>
            <a:pPr algn="just"/>
            <a:r>
              <a:rPr lang="es-CO" sz="1400" dirty="0">
                <a:solidFill>
                  <a:srgbClr val="1F4E79"/>
                </a:solidFill>
              </a:rPr>
              <a:t>2. Desde Ia Rectoría o Dirección del Establecimiento Educativo se realizará un oficio remisorio dirigido a LA UNIÓN TEMPORAL RIESGOS LABORALES 2020 (</a:t>
            </a:r>
            <a:r>
              <a:rPr lang="es-CO" sz="1400" dirty="0" err="1">
                <a:solidFill>
                  <a:srgbClr val="1F4E79"/>
                </a:solidFill>
              </a:rPr>
              <a:t>PROSERVANDA</a:t>
            </a:r>
            <a:r>
              <a:rPr lang="es-CO" sz="1400" dirty="0">
                <a:solidFill>
                  <a:srgbClr val="1F4E79"/>
                </a:solidFill>
              </a:rPr>
              <a:t> - CLÍNICA URGENCIAS BUCARAMANGA) , dando a conocer el evento sucedido y se anexará al oficio, los siguientes documentos:</a:t>
            </a:r>
          </a:p>
          <a:p>
            <a:pPr algn="just"/>
            <a:r>
              <a:rPr lang="es-CO" sz="1400" dirty="0">
                <a:solidFill>
                  <a:srgbClr val="1F4E79"/>
                </a:solidFill>
              </a:rPr>
              <a:t>• FORMATO ÚNICO DE ACCIDENTE DE TRABAJO (</a:t>
            </a:r>
            <a:r>
              <a:rPr lang="es-CO" sz="1400" dirty="0" err="1">
                <a:solidFill>
                  <a:srgbClr val="1F4E79"/>
                </a:solidFill>
              </a:rPr>
              <a:t>FURAT</a:t>
            </a:r>
            <a:r>
              <a:rPr lang="es-CO" sz="1400" dirty="0">
                <a:solidFill>
                  <a:srgbClr val="1F4E79"/>
                </a:solidFill>
              </a:rPr>
              <a:t>).</a:t>
            </a:r>
          </a:p>
          <a:p>
            <a:pPr algn="just"/>
            <a:r>
              <a:rPr lang="es-CO" sz="1400" dirty="0">
                <a:solidFill>
                  <a:srgbClr val="1F4E79"/>
                </a:solidFill>
              </a:rPr>
              <a:t>• FOTOCOPIA DE LA CEDULA DE CIUDADANÍA DEL/A DOCENTE O DIRECTIVO DOCENTE ACCIDENTADO/A.</a:t>
            </a:r>
          </a:p>
          <a:p>
            <a:pPr algn="just"/>
            <a:r>
              <a:rPr lang="es-CO" sz="1400" dirty="0">
                <a:solidFill>
                  <a:srgbClr val="1F4E79"/>
                </a:solidFill>
              </a:rPr>
              <a:t>• EPICRISIS  O HISTORIA CLÍNICA AMBULATORIA EXPEDIDA POR PROINSALUD.</a:t>
            </a:r>
          </a:p>
          <a:p>
            <a:pPr algn="just"/>
            <a:r>
              <a:rPr lang="es-CO" sz="1400" dirty="0">
                <a:solidFill>
                  <a:srgbClr val="1F4E79"/>
                </a:solidFill>
              </a:rPr>
              <a:t>• INCAPACIDAD SI EL CASO LO AMERITA.</a:t>
            </a:r>
          </a:p>
        </p:txBody>
      </p:sp>
      <p:sp>
        <p:nvSpPr>
          <p:cNvPr id="4" name="3 Rectángulo"/>
          <p:cNvSpPr/>
          <p:nvPr/>
        </p:nvSpPr>
        <p:spPr>
          <a:xfrm>
            <a:off x="6095999" y="1974264"/>
            <a:ext cx="5661388" cy="3539430"/>
          </a:xfrm>
          <a:prstGeom prst="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O" sz="1400" dirty="0">
                <a:solidFill>
                  <a:srgbClr val="1F4E79"/>
                </a:solidFill>
              </a:rPr>
              <a:t>Además se dará a conocer a siguiente información: Nombre y Apellidos  completos, No. de Cédula, Fecha de Nacimiento (Día- Mes - Año), Correo Electrónico, No. de Celular. IEM en Ia que labora, Área de desempeño y Jornada.</a:t>
            </a:r>
          </a:p>
          <a:p>
            <a:pPr algn="just"/>
            <a:endParaRPr lang="es-CO" sz="1400" dirty="0">
              <a:solidFill>
                <a:srgbClr val="1F4E79"/>
              </a:solidFill>
            </a:endParaRPr>
          </a:p>
          <a:p>
            <a:pPr algn="just"/>
            <a:r>
              <a:rPr lang="es-CO" sz="1400" dirty="0">
                <a:solidFill>
                  <a:srgbClr val="1F4E79"/>
                </a:solidFill>
              </a:rPr>
              <a:t>3. Los documentos recopilados se deberán escanearse y en formato </a:t>
            </a:r>
            <a:r>
              <a:rPr lang="es-CO" sz="1400" dirty="0" err="1">
                <a:solidFill>
                  <a:srgbClr val="1F4E79"/>
                </a:solidFill>
              </a:rPr>
              <a:t>PDF</a:t>
            </a:r>
            <a:r>
              <a:rPr lang="es-CO" sz="1400" dirty="0">
                <a:solidFill>
                  <a:srgbClr val="1F4E79"/>
                </a:solidFill>
              </a:rPr>
              <a:t> (NO FOTOGRAFÍA) se enviarán vía correo electrónico dentro de </a:t>
            </a:r>
            <a:r>
              <a:rPr lang="es-CO" sz="1400" b="1" dirty="0">
                <a:solidFill>
                  <a:srgbClr val="1F4E79"/>
                </a:solidFill>
              </a:rPr>
              <a:t>las 48 horas </a:t>
            </a:r>
            <a:r>
              <a:rPr lang="es-CO" sz="1400" dirty="0">
                <a:solidFill>
                  <a:srgbClr val="1F4E79"/>
                </a:solidFill>
              </a:rPr>
              <a:t>hábiles después de sucedido el accidente, desde el correo institucional del Establecimiento Educativo a Ia siguiente dirección electrónica:</a:t>
            </a:r>
          </a:p>
          <a:p>
            <a:pPr algn="ctr"/>
            <a:r>
              <a:rPr lang="es-CO" sz="1400" b="1" dirty="0">
                <a:solidFill>
                  <a:srgbClr val="1F4E79"/>
                </a:solidFill>
              </a:rPr>
              <a:t>CORREO ELECTRÓNICO: : </a:t>
            </a:r>
            <a:r>
              <a:rPr lang="es-CO" sz="1400" b="1" dirty="0">
                <a:solidFill>
                  <a:srgbClr val="1F4E79"/>
                </a:solidFill>
                <a:hlinkClick r:id="rId2">
                  <a:extLst>
                    <a:ext uri="{A12FA001-AC4F-418D-AE19-62706E023703}">
                      <ahyp:hlinkClr xmlns="" xmlns:ahyp="http://schemas.microsoft.com/office/drawing/2018/hyperlinkcolor" val="tx"/>
                    </a:ext>
                  </a:extLst>
                </a:hlinkClick>
              </a:rPr>
              <a:t>oficinabienestar@sempasto.gov.co</a:t>
            </a:r>
            <a:endParaRPr lang="es-CO" sz="1400" b="1" dirty="0">
              <a:solidFill>
                <a:srgbClr val="1F4E79"/>
              </a:solidFill>
            </a:endParaRPr>
          </a:p>
          <a:p>
            <a:pPr algn="just"/>
            <a:endParaRPr lang="es-CO" sz="1400" dirty="0">
              <a:solidFill>
                <a:srgbClr val="1F4E79"/>
              </a:solidFill>
            </a:endParaRPr>
          </a:p>
          <a:p>
            <a:pPr algn="just"/>
            <a:r>
              <a:rPr lang="es-CO" sz="1400" dirty="0">
                <a:solidFill>
                  <a:srgbClr val="1F4E79"/>
                </a:solidFill>
              </a:rPr>
              <a:t>4. Los documentos originales y en físico, reposaran en cada Establecimiento Educativo y se entregarán de manera directa a Ia personal (PROFESIONAL DE </a:t>
            </a:r>
            <a:r>
              <a:rPr lang="es-CO" sz="1400" dirty="0" err="1">
                <a:solidFill>
                  <a:srgbClr val="1F4E79"/>
                </a:solidFill>
              </a:rPr>
              <a:t>U.T</a:t>
            </a:r>
            <a:r>
              <a:rPr lang="es-CO" sz="1400" dirty="0">
                <a:solidFill>
                  <a:srgbClr val="1F4E79"/>
                </a:solidFill>
              </a:rPr>
              <a:t>. RIESGOS LABORALES 2020), que haga contacto con el funcionario accidentado o con el directivo docente del Establecimiento Educativo para realizar Ia correspondiente INVESTIGACIÓN del posible accidente laboral.</a:t>
            </a:r>
          </a:p>
        </p:txBody>
      </p:sp>
    </p:spTree>
    <p:extLst>
      <p:ext uri="{BB962C8B-B14F-4D97-AF65-F5344CB8AC3E}">
        <p14:creationId xmlns:p14="http://schemas.microsoft.com/office/powerpoint/2010/main" val="325665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36864" y="504655"/>
            <a:ext cx="6752867" cy="5909310"/>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CO" dirty="0">
                <a:solidFill>
                  <a:srgbClr val="1F4E79"/>
                </a:solidFill>
              </a:rPr>
              <a:t>5. Es importante sugerir que estos documentos de manera organizada y completa se archiven en una carpeta y sean custodiados por el COPASST, hasta ser entregados a la persona profesional designada para Ia UNIÓN TEMPORAL RIESGOS LABORALES 2020. </a:t>
            </a:r>
          </a:p>
          <a:p>
            <a:pPr algn="just"/>
            <a:r>
              <a:rPr lang="es-CO" dirty="0">
                <a:solidFill>
                  <a:srgbClr val="1F4E79"/>
                </a:solidFill>
              </a:rPr>
              <a:t> </a:t>
            </a:r>
          </a:p>
          <a:p>
            <a:pPr algn="just"/>
            <a:r>
              <a:rPr lang="es-CO" dirty="0">
                <a:solidFill>
                  <a:srgbClr val="1F4E79"/>
                </a:solidFill>
              </a:rPr>
              <a:t>6. La UNIÓN TEMPORAL RIESGOS LABORALES 2020, se encargará de hacer entrega de emitir el informe de Ia investigación del posible accidente laboral y lo envía vía correo electrónico a Ia oficina de Bienestar Social con copia al funcionario afectado.</a:t>
            </a:r>
          </a:p>
          <a:p>
            <a:pPr algn="just"/>
            <a:r>
              <a:rPr lang="es-CO" dirty="0">
                <a:solidFill>
                  <a:srgbClr val="1F4E79"/>
                </a:solidFill>
              </a:rPr>
              <a:t> </a:t>
            </a:r>
          </a:p>
          <a:p>
            <a:pPr algn="just"/>
            <a:r>
              <a:rPr lang="es-CO" dirty="0">
                <a:solidFill>
                  <a:srgbClr val="1F4E79"/>
                </a:solidFill>
              </a:rPr>
              <a:t>7. La Oficina de Bienestar Social al recibir el informe emitido par a U. T. RIESGOS LABORALES 2020, reenvía a PROINSALUD S.A. quienes posterior al estudio del informe calificaran el suceso posible accidente laboral.</a:t>
            </a:r>
          </a:p>
          <a:p>
            <a:pPr algn="just"/>
            <a:r>
              <a:rPr lang="es-CO" dirty="0">
                <a:solidFill>
                  <a:srgbClr val="1F4E79"/>
                </a:solidFill>
              </a:rPr>
              <a:t> </a:t>
            </a:r>
          </a:p>
          <a:p>
            <a:pPr algn="just"/>
            <a:r>
              <a:rPr lang="es-CO" dirty="0">
                <a:solidFill>
                  <a:srgbClr val="1F4E79"/>
                </a:solidFill>
              </a:rPr>
              <a:t>8. Para el caso de los funcionarios que se afecta su salario mensual y se descontó el 33.333%, una vez recibido Ia calificación de su accidente laboral, deberá mediante oficio y anexando el resultado y demás documentación suministrada por PROINSALUD solicitar ante Ia Oficina de Nomina de Ia Secretaria se haga Ia devolución del descuento realizado.</a:t>
            </a:r>
          </a:p>
        </p:txBody>
      </p:sp>
      <p:pic>
        <p:nvPicPr>
          <p:cNvPr id="7" name="6 Imagen"/>
          <p:cNvPicPr/>
          <p:nvPr/>
        </p:nvPicPr>
        <p:blipFill rotWithShape="1">
          <a:blip r:embed="rId2"/>
          <a:srcRect l="59958" t="31139" r="3389" b="21965"/>
          <a:stretch/>
        </p:blipFill>
        <p:spPr bwMode="auto">
          <a:xfrm>
            <a:off x="8451124" y="4478056"/>
            <a:ext cx="3498706" cy="2317314"/>
          </a:xfrm>
          <a:prstGeom prst="rect">
            <a:avLst/>
          </a:prstGeom>
          <a:ln>
            <a:noFill/>
          </a:ln>
          <a:extLst>
            <a:ext uri="{53640926-AAD7-44D8-BBD7-CCE9431645EC}">
              <a14:shadowObscured xmlns:a14="http://schemas.microsoft.com/office/drawing/2010/main"/>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56" t="15582" r="32089" b="15069"/>
          <a:stretch/>
        </p:blipFill>
        <p:spPr bwMode="auto">
          <a:xfrm>
            <a:off x="7174234" y="1828237"/>
            <a:ext cx="3259799" cy="218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69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46" b="11720"/>
          <a:stretch/>
        </p:blipFill>
        <p:spPr bwMode="auto">
          <a:xfrm>
            <a:off x="6710276" y="4273401"/>
            <a:ext cx="5393431" cy="255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80997" y="1170825"/>
            <a:ext cx="8288055" cy="1200329"/>
          </a:xfrm>
          <a:prstGeom prst="rect">
            <a:avLst/>
          </a:prstGeom>
        </p:spPr>
        <p:txBody>
          <a:bodyPr wrap="square">
            <a:spAutoFit/>
          </a:bodyPr>
          <a:lstStyle/>
          <a:p>
            <a:pPr algn="ctr"/>
            <a:r>
              <a:rPr lang="es-CO" sz="2400" dirty="0"/>
              <a:t>Procedimiento en Caso de un </a:t>
            </a:r>
            <a:r>
              <a:rPr lang="es-CO" sz="2400" b="1" dirty="0"/>
              <a:t>Accidente de Trabajo</a:t>
            </a:r>
            <a:r>
              <a:rPr lang="es-CO" sz="2400" dirty="0"/>
              <a:t>. </a:t>
            </a:r>
            <a:r>
              <a:rPr lang="es-CO" sz="2400" dirty="0" smtClean="0"/>
              <a:t>PARA ADMINISTRATIVOS </a:t>
            </a:r>
            <a:r>
              <a:rPr lang="es-CO" sz="2400" dirty="0"/>
              <a:t>puede ser reportado a </a:t>
            </a:r>
            <a:endParaRPr lang="es-CO" sz="2400" dirty="0" smtClean="0"/>
          </a:p>
          <a:p>
            <a:pPr algn="ctr"/>
            <a:r>
              <a:rPr lang="es-CO" sz="2400" dirty="0" smtClean="0"/>
              <a:t>· </a:t>
            </a:r>
            <a:r>
              <a:rPr lang="es-CO" sz="2400" dirty="0"/>
              <a:t>la Línea </a:t>
            </a:r>
            <a:r>
              <a:rPr lang="es-CO" sz="2400" b="1" dirty="0"/>
              <a:t>Positiva</a:t>
            </a:r>
            <a:r>
              <a:rPr lang="es-CO" sz="2400" dirty="0"/>
              <a:t> </a:t>
            </a:r>
            <a:r>
              <a:rPr lang="es-CO" sz="2400" dirty="0" smtClean="0"/>
              <a:t> </a:t>
            </a:r>
            <a:r>
              <a:rPr lang="es-CO" sz="2400" dirty="0"/>
              <a:t>01 8000 111170.</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293" t="25342" b="43493"/>
          <a:stretch/>
        </p:blipFill>
        <p:spPr bwMode="auto">
          <a:xfrm>
            <a:off x="1382039" y="2868460"/>
            <a:ext cx="4967153" cy="253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401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951" y="277443"/>
            <a:ext cx="10515600" cy="1325563"/>
          </a:xfrm>
        </p:spPr>
        <p:txBody>
          <a:bodyPr>
            <a:normAutofit/>
          </a:bodyPr>
          <a:lstStyle/>
          <a:p>
            <a:pPr algn="ctr"/>
            <a:r>
              <a:rPr lang="es-CO" sz="3200" b="1" dirty="0"/>
              <a:t>Funciones del COPASST </a:t>
            </a:r>
            <a:endParaRPr lang="es-CO" sz="3200" dirty="0"/>
          </a:p>
        </p:txBody>
      </p:sp>
      <p:sp>
        <p:nvSpPr>
          <p:cNvPr id="3" name="2 Marcador de contenido"/>
          <p:cNvSpPr>
            <a:spLocks noGrp="1"/>
          </p:cNvSpPr>
          <p:nvPr>
            <p:ph idx="1"/>
          </p:nvPr>
        </p:nvSpPr>
        <p:spPr>
          <a:xfrm>
            <a:off x="412315" y="1540702"/>
            <a:ext cx="10335017" cy="3569918"/>
          </a:xfrm>
        </p:spPr>
        <p:txBody>
          <a:bodyPr numCol="2">
            <a:noAutofit/>
          </a:bodyPr>
          <a:lstStyle/>
          <a:p>
            <a:pPr algn="just"/>
            <a:r>
              <a:rPr lang="es-CO" sz="2000" dirty="0"/>
              <a:t>La primeras funciones del COPASST se establecieron en el Decreto 614 de 1984 (derogado por el Decreto 1072 de 2015). Posteriormente, en la </a:t>
            </a:r>
            <a:r>
              <a:rPr lang="es-CO" sz="2000" dirty="0">
                <a:hlinkClick r:id="rId2"/>
              </a:rPr>
              <a:t>Resolución 2013 de 1986</a:t>
            </a:r>
            <a:r>
              <a:rPr lang="es-CO" sz="2000" dirty="0"/>
              <a:t> se establecen las funciones de lo que entonces era el Comité de Medicina, Higiene y Seguridad Industrial y ahora es el COPASST, las cuales continúan vigentes en la normatividad colombiana</a:t>
            </a:r>
            <a:r>
              <a:rPr lang="es-CO" sz="2000" dirty="0" smtClean="0"/>
              <a:t>.</a:t>
            </a:r>
          </a:p>
          <a:p>
            <a:endParaRPr lang="es-CO" sz="2000" dirty="0" smtClean="0"/>
          </a:p>
          <a:p>
            <a:endParaRPr lang="es-CO" sz="2000" dirty="0"/>
          </a:p>
          <a:p>
            <a:endParaRPr lang="es-CO" sz="2000" dirty="0" smtClean="0"/>
          </a:p>
          <a:p>
            <a:endParaRPr lang="es-CO" sz="2000" dirty="0"/>
          </a:p>
          <a:p>
            <a:endParaRPr lang="es-CO" sz="2000" dirty="0" smtClean="0"/>
          </a:p>
          <a:p>
            <a:endParaRPr lang="es-CO" sz="2000" dirty="0"/>
          </a:p>
          <a:p>
            <a:endParaRPr lang="es-CO" sz="2000" dirty="0" smtClean="0"/>
          </a:p>
          <a:p>
            <a:endParaRPr lang="es-CO" sz="2000" dirty="0"/>
          </a:p>
          <a:p>
            <a:endParaRPr lang="es-CO" sz="2000" dirty="0" smtClean="0"/>
          </a:p>
          <a:p>
            <a:endParaRPr lang="es-CO" sz="2000" dirty="0"/>
          </a:p>
          <a:p>
            <a:endParaRPr lang="es-CO" sz="2000" dirty="0" smtClean="0"/>
          </a:p>
          <a:p>
            <a:pPr algn="just"/>
            <a:r>
              <a:rPr lang="es-CO" sz="2000" dirty="0" smtClean="0"/>
              <a:t>En </a:t>
            </a:r>
            <a:r>
              <a:rPr lang="es-CO" sz="2000" dirty="0"/>
              <a:t>el año 2014, el </a:t>
            </a:r>
            <a:r>
              <a:rPr lang="es-CO" sz="2000" dirty="0">
                <a:hlinkClick r:id="rId3"/>
              </a:rPr>
              <a:t>Decreto 1443 de 2014</a:t>
            </a:r>
            <a:r>
              <a:rPr lang="es-CO" sz="2000" dirty="0"/>
              <a:t> (compilado en el </a:t>
            </a:r>
            <a:r>
              <a:rPr lang="es-CO" sz="2000" dirty="0">
                <a:hlinkClick r:id="rId4"/>
              </a:rPr>
              <a:t>Decreto 1072 de 2015</a:t>
            </a:r>
            <a:r>
              <a:rPr lang="es-CO" sz="2000" dirty="0"/>
              <a:t>) estableció actividades del Sistema de Gestión de Seguridad y Salud en el Trabajo (SG-</a:t>
            </a:r>
            <a:r>
              <a:rPr lang="es-CO" sz="2000" dirty="0" err="1"/>
              <a:t>SST</a:t>
            </a:r>
            <a:r>
              <a:rPr lang="es-CO" sz="2000" dirty="0"/>
              <a:t>) en las que se debía contar con la participación del COPASST y posteriormente, en la </a:t>
            </a:r>
            <a:r>
              <a:rPr lang="es-CO" sz="2000" dirty="0">
                <a:hlinkClick r:id="rId5"/>
              </a:rPr>
              <a:t>Resolución 0312 de 2019</a:t>
            </a:r>
            <a:r>
              <a:rPr lang="es-CO" sz="2000" dirty="0"/>
              <a:t> se establecen los valores asignados a cada una de estas responsabilidades</a:t>
            </a:r>
            <a:r>
              <a:rPr lang="es-CO" sz="2000" dirty="0" smtClean="0"/>
              <a:t>.</a:t>
            </a:r>
            <a:r>
              <a:rPr lang="es-CO" sz="2000" b="1" dirty="0"/>
              <a:t> </a:t>
            </a:r>
            <a:endParaRPr lang="es-CO" sz="2000" b="1" dirty="0" smtClean="0"/>
          </a:p>
          <a:p>
            <a:endParaRPr lang="es-CO" sz="2000" b="1" dirty="0"/>
          </a:p>
          <a:p>
            <a:endParaRPr lang="es-CO" sz="2000" b="1" dirty="0" smtClean="0"/>
          </a:p>
          <a:p>
            <a:endParaRPr lang="es-CO" sz="2000" b="1" dirty="0"/>
          </a:p>
          <a:p>
            <a:endParaRPr lang="es-CO" sz="2000" b="1" dirty="0" smtClean="0"/>
          </a:p>
          <a:p>
            <a:endParaRPr lang="es-CO" sz="2000" b="1" dirty="0"/>
          </a:p>
          <a:p>
            <a:endParaRPr lang="es-CO" sz="2000" b="1" dirty="0" smtClean="0"/>
          </a:p>
          <a:p>
            <a:endParaRPr lang="es-CO" sz="2000" b="1" dirty="0"/>
          </a:p>
          <a:p>
            <a:endParaRPr lang="es-CO" sz="2000" b="1" dirty="0" smtClean="0"/>
          </a:p>
          <a:p>
            <a:endParaRPr lang="es-CO" sz="2000" b="1" dirty="0"/>
          </a:p>
          <a:p>
            <a:pPr algn="just"/>
            <a:endParaRPr lang="es-CO" sz="2000" dirty="0"/>
          </a:p>
          <a:p>
            <a:pPr marL="0" indent="0" algn="just">
              <a:buNone/>
            </a:pPr>
            <a:endParaRPr lang="es-CO" sz="2000"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2774" t="33219" r="3938" b="25685"/>
          <a:stretch/>
        </p:blipFill>
        <p:spPr bwMode="auto">
          <a:xfrm>
            <a:off x="7941499" y="4035700"/>
            <a:ext cx="3294347" cy="244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852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732" y="289970"/>
            <a:ext cx="10515600" cy="1012738"/>
          </a:xfrm>
        </p:spPr>
        <p:txBody>
          <a:bodyPr>
            <a:normAutofit/>
          </a:bodyPr>
          <a:lstStyle/>
          <a:p>
            <a:pPr algn="ctr"/>
            <a:r>
              <a:rPr lang="es-CO" sz="3200" b="1" dirty="0"/>
              <a:t>Funciones del COPASST </a:t>
            </a:r>
            <a:endParaRPr lang="es-CO" sz="3200" dirty="0"/>
          </a:p>
        </p:txBody>
      </p:sp>
      <p:sp>
        <p:nvSpPr>
          <p:cNvPr id="3" name="2 Marcador de contenido"/>
          <p:cNvSpPr>
            <a:spLocks noGrp="1"/>
          </p:cNvSpPr>
          <p:nvPr>
            <p:ph idx="1"/>
          </p:nvPr>
        </p:nvSpPr>
        <p:spPr>
          <a:xfrm>
            <a:off x="424842" y="1453019"/>
            <a:ext cx="10347542" cy="4797469"/>
          </a:xfrm>
        </p:spPr>
        <p:txBody>
          <a:bodyPr numCol="2">
            <a:normAutofit/>
          </a:bodyPr>
          <a:lstStyle/>
          <a:p>
            <a:pPr algn="just"/>
            <a:r>
              <a:rPr lang="es-CO" sz="1800" b="1" dirty="0" smtClean="0"/>
              <a:t>Resolución </a:t>
            </a:r>
            <a:r>
              <a:rPr lang="es-CO" sz="1800" b="1" dirty="0"/>
              <a:t>2013 de </a:t>
            </a:r>
            <a:r>
              <a:rPr lang="es-CO" sz="1800" b="1" dirty="0" smtClean="0"/>
              <a:t>1986 </a:t>
            </a:r>
            <a:endParaRPr lang="es-CO" sz="1800" dirty="0"/>
          </a:p>
          <a:p>
            <a:pPr algn="just"/>
            <a:r>
              <a:rPr lang="es-CO" sz="1800" dirty="0"/>
              <a:t>El artículo 11 de la Resolución 2013 de 1986 establece las siguientes funciones:</a:t>
            </a:r>
          </a:p>
          <a:p>
            <a:pPr lvl="0" algn="just"/>
            <a:r>
              <a:rPr lang="es-CO" sz="1800" dirty="0"/>
              <a:t>Proponer a la administración de la empresa o establecimiento de trabajo la adopción de medidas y el desarrollo de actividades que procuren y mantengan la salud en los lugares y ambientes de trabajo.</a:t>
            </a:r>
          </a:p>
          <a:p>
            <a:pPr lvl="0" algn="just"/>
            <a:r>
              <a:rPr lang="es-CO" sz="1800" dirty="0"/>
              <a:t>Proponer y participar en actividades de capacitación en salud ocupacional dirigidas a trabajadores, supervisores y directivos de la empresa o establecimiento de trabajo.</a:t>
            </a:r>
          </a:p>
          <a:p>
            <a:pPr lvl="0" algn="just"/>
            <a:r>
              <a:rPr lang="es-CO" sz="1800" dirty="0"/>
              <a:t>Colaborar con los funcionarios de entidades gubernamentales de salud ocupacional en las actividades que éstos adelanten en la empresa y recibir por derecho propio los informes correspondientes.</a:t>
            </a:r>
          </a:p>
          <a:p>
            <a:pPr lvl="0" algn="just"/>
            <a:r>
              <a:rPr lang="es-CO" sz="1800" dirty="0" smtClean="0"/>
              <a:t>Vigilar </a:t>
            </a:r>
            <a:r>
              <a:rPr lang="es-CO" sz="1800" dirty="0"/>
              <a:t>el desarrollo de las actividades que en materia de medicina, higiene y seguridad industrial debe realizar la empresa de cuerdo con el Reglamento de Higiene y Seguridad Industrial y las normas vigentes, promover su divulgación y observancia.</a:t>
            </a:r>
          </a:p>
          <a:p>
            <a:pPr lvl="0" algn="just"/>
            <a:r>
              <a:rPr lang="es-CO" sz="1800" dirty="0"/>
              <a:t>Colaborar en el análisis de las causas de los accidentes de trabajo y enfermedades profesionales y proponer al empleador las medidas correctivas a que haya lugar para evitar su ocurrencia. Evaluar los programas que se hayan realizado.</a:t>
            </a:r>
          </a:p>
          <a:p>
            <a:pPr algn="just"/>
            <a:endParaRPr lang="es-CO" sz="1800" dirty="0"/>
          </a:p>
          <a:p>
            <a:pPr marL="0" indent="0" algn="just">
              <a:buNone/>
            </a:pPr>
            <a:endParaRPr lang="es-CO" sz="18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27" t="20035" r="4452" b="38528"/>
          <a:stretch/>
        </p:blipFill>
        <p:spPr bwMode="auto">
          <a:xfrm>
            <a:off x="8141918" y="4521970"/>
            <a:ext cx="2592887" cy="186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01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732" y="289970"/>
            <a:ext cx="10515600" cy="1012738"/>
          </a:xfrm>
        </p:spPr>
        <p:txBody>
          <a:bodyPr>
            <a:normAutofit/>
          </a:bodyPr>
          <a:lstStyle/>
          <a:p>
            <a:pPr algn="ctr"/>
            <a:r>
              <a:rPr lang="es-CO" sz="3200" b="1" dirty="0"/>
              <a:t>Funciones del COPASST </a:t>
            </a:r>
            <a:endParaRPr lang="es-CO"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027" t="20035" r="4452" b="38528"/>
          <a:stretch/>
        </p:blipFill>
        <p:spPr bwMode="auto">
          <a:xfrm>
            <a:off x="9546698" y="5010410"/>
            <a:ext cx="2227767" cy="160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contenido"/>
          <p:cNvSpPr>
            <a:spLocks noGrp="1"/>
          </p:cNvSpPr>
          <p:nvPr>
            <p:ph idx="1"/>
          </p:nvPr>
        </p:nvSpPr>
        <p:spPr>
          <a:xfrm>
            <a:off x="543838" y="1329847"/>
            <a:ext cx="9088678" cy="4770327"/>
          </a:xfrm>
        </p:spPr>
        <p:txBody>
          <a:bodyPr>
            <a:normAutofit fontScale="55000" lnSpcReduction="20000"/>
          </a:bodyPr>
          <a:lstStyle/>
          <a:p>
            <a:pPr algn="just"/>
            <a:r>
              <a:rPr lang="es-CO" b="1" dirty="0"/>
              <a:t>Funciones del COPASST en el Decreto 1072 de 2015</a:t>
            </a:r>
            <a:endParaRPr lang="es-CO" dirty="0"/>
          </a:p>
          <a:p>
            <a:pPr algn="just"/>
            <a:r>
              <a:rPr lang="es-CO" dirty="0"/>
              <a:t>El Decreto 1072 de 2015 establece nuevas funciones del COPASST al compilar del Decreto 1443 de 2014.  Estas son:</a:t>
            </a:r>
          </a:p>
          <a:p>
            <a:pPr lvl="0" algn="just"/>
            <a:r>
              <a:rPr lang="es-CO" dirty="0"/>
              <a:t>Recibir por parte de la alta dirección la comunicación de la política de seguridad y salud en el trabajo (</a:t>
            </a:r>
            <a:r>
              <a:rPr lang="es-CO" i="1" dirty="0"/>
              <a:t>artículo 2.2.4.6.5</a:t>
            </a:r>
            <a:r>
              <a:rPr lang="es-CO" dirty="0"/>
              <a:t>).</a:t>
            </a:r>
          </a:p>
          <a:p>
            <a:pPr lvl="0" algn="just"/>
            <a:r>
              <a:rPr lang="es-CO" dirty="0"/>
              <a:t>Recibir por parte del empleador información sobre el desarrollo de todas las etapas del Sistema de Gestión de Seguridad de la Salud en el Trabajo (SG-</a:t>
            </a:r>
            <a:r>
              <a:rPr lang="es-CO" dirty="0" err="1"/>
              <a:t>SST</a:t>
            </a:r>
            <a:r>
              <a:rPr lang="es-CO" dirty="0"/>
              <a:t>) (</a:t>
            </a:r>
            <a:r>
              <a:rPr lang="es-CO" i="1" dirty="0"/>
              <a:t>artículo 2.2.4.6.8</a:t>
            </a:r>
            <a:r>
              <a:rPr lang="es-CO" dirty="0"/>
              <a:t>).</a:t>
            </a:r>
          </a:p>
          <a:p>
            <a:pPr lvl="0" algn="just"/>
            <a:r>
              <a:rPr lang="es-CO" dirty="0"/>
              <a:t>Rendir cuentas internamente en relación con su desempeño (</a:t>
            </a:r>
            <a:r>
              <a:rPr lang="es-CO" i="1" dirty="0"/>
              <a:t>artículo 2.2.4.6.8</a:t>
            </a:r>
            <a:r>
              <a:rPr lang="es-CO" dirty="0"/>
              <a:t>).</a:t>
            </a:r>
          </a:p>
          <a:p>
            <a:pPr lvl="0" algn="just"/>
            <a:r>
              <a:rPr lang="es-CO" dirty="0"/>
              <a:t>Dar recomendaciones para el mejoramiento del SG-</a:t>
            </a:r>
            <a:r>
              <a:rPr lang="es-CO" dirty="0" err="1"/>
              <a:t>SST</a:t>
            </a:r>
            <a:r>
              <a:rPr lang="es-CO" dirty="0"/>
              <a:t> (</a:t>
            </a:r>
            <a:r>
              <a:rPr lang="es-CO" i="1" dirty="0"/>
              <a:t>artículo 2.2.4.6.8</a:t>
            </a:r>
            <a:r>
              <a:rPr lang="es-CO" dirty="0"/>
              <a:t>).</a:t>
            </a:r>
          </a:p>
          <a:p>
            <a:pPr lvl="0" algn="just"/>
            <a:r>
              <a:rPr lang="es-CO" dirty="0"/>
              <a:t>Participar en las capacitaciones que realice la Administradora de Riesgos Laborales  (</a:t>
            </a:r>
            <a:r>
              <a:rPr lang="es-CO" i="1" dirty="0"/>
              <a:t>artículo 2.2.4.6.9</a:t>
            </a:r>
            <a:r>
              <a:rPr lang="es-CO" dirty="0"/>
              <a:t>).</a:t>
            </a:r>
          </a:p>
          <a:p>
            <a:pPr lvl="0" algn="just"/>
            <a:r>
              <a:rPr lang="es-CO" dirty="0"/>
              <a:t>Revisión del programa de capacitación en Seguridad y Salud en el Trabajo (</a:t>
            </a:r>
            <a:r>
              <a:rPr lang="es-CO" i="1" dirty="0"/>
              <a:t>artículo 2.2.4.6.11</a:t>
            </a:r>
            <a:r>
              <a:rPr lang="es-CO" dirty="0"/>
              <a:t>).</a:t>
            </a:r>
          </a:p>
          <a:p>
            <a:pPr lvl="0" algn="just"/>
            <a:r>
              <a:rPr lang="es-CO" dirty="0"/>
              <a:t>Recibir los resultados de las evaluaciones de los ambientes de trabajo y emitir recomendaciones (</a:t>
            </a:r>
            <a:r>
              <a:rPr lang="es-CO" i="1" dirty="0"/>
              <a:t>artículo 2.2.4.6.15</a:t>
            </a:r>
            <a:r>
              <a:rPr lang="es-CO" dirty="0"/>
              <a:t>).</a:t>
            </a:r>
          </a:p>
          <a:p>
            <a:pPr lvl="0" algn="just"/>
            <a:r>
              <a:rPr lang="es-CO" dirty="0"/>
              <a:t>Apoyar la adopción de las medidas de prevención y control derivadas de la gestión del cambio (</a:t>
            </a:r>
            <a:r>
              <a:rPr lang="es-CO" i="1" dirty="0"/>
              <a:t>artículo 2.2.4.6.26</a:t>
            </a:r>
            <a:r>
              <a:rPr lang="es-CO" dirty="0"/>
              <a:t>).</a:t>
            </a:r>
          </a:p>
          <a:p>
            <a:pPr lvl="0" algn="just"/>
            <a:r>
              <a:rPr lang="es-CO" dirty="0"/>
              <a:t>Participar en la planificación de las auditorías (</a:t>
            </a:r>
            <a:r>
              <a:rPr lang="es-CO" i="1" dirty="0"/>
              <a:t>artículo 2.2.4.6.29</a:t>
            </a:r>
            <a:r>
              <a:rPr lang="es-CO" dirty="0"/>
              <a:t>).</a:t>
            </a:r>
          </a:p>
          <a:p>
            <a:pPr lvl="0" algn="just"/>
            <a:r>
              <a:rPr lang="es-CO" dirty="0"/>
              <a:t>Tener conocimiento de los resultados de la revisión de la alta dirección (</a:t>
            </a:r>
            <a:r>
              <a:rPr lang="es-CO" i="1" dirty="0"/>
              <a:t>artículo 2.2.4.6.31</a:t>
            </a:r>
            <a:r>
              <a:rPr lang="es-CO" dirty="0"/>
              <a:t>).</a:t>
            </a:r>
          </a:p>
          <a:p>
            <a:pPr lvl="0" algn="just"/>
            <a:r>
              <a:rPr lang="es-CO" dirty="0"/>
              <a:t>Formar parte del equipo investigador de incidentes, accidentes de trabajo y enfermedades laborales (</a:t>
            </a:r>
            <a:r>
              <a:rPr lang="es-CO" i="1" dirty="0"/>
              <a:t>artículos 2.2.4.1.6 y 2.2.4.6.32</a:t>
            </a:r>
            <a:r>
              <a:rPr lang="es-CO" dirty="0"/>
              <a:t>).</a:t>
            </a:r>
          </a:p>
          <a:p>
            <a:pPr algn="just"/>
            <a:endParaRPr lang="es-CO" dirty="0"/>
          </a:p>
        </p:txBody>
      </p:sp>
    </p:spTree>
    <p:extLst>
      <p:ext uri="{BB962C8B-B14F-4D97-AF65-F5344CB8AC3E}">
        <p14:creationId xmlns:p14="http://schemas.microsoft.com/office/powerpoint/2010/main" val="46926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9493" t="31240" r="9031" b="33465"/>
          <a:stretch/>
        </p:blipFill>
        <p:spPr>
          <a:xfrm rot="10052758">
            <a:off x="396788" y="136750"/>
            <a:ext cx="1492167" cy="1447627"/>
          </a:xfrm>
          <a:prstGeom prst="rect">
            <a:avLst/>
          </a:prstGeom>
        </p:spPr>
      </p:pic>
      <p:sp>
        <p:nvSpPr>
          <p:cNvPr id="2" name="1 Título"/>
          <p:cNvSpPr>
            <a:spLocks noGrp="1"/>
          </p:cNvSpPr>
          <p:nvPr>
            <p:ph type="title"/>
          </p:nvPr>
        </p:nvSpPr>
        <p:spPr>
          <a:xfrm>
            <a:off x="2675677" y="453683"/>
            <a:ext cx="5424054" cy="757092"/>
          </a:xfrm>
        </p:spPr>
        <p:txBody>
          <a:bodyPr>
            <a:normAutofit/>
          </a:bodyPr>
          <a:lstStyle/>
          <a:p>
            <a:pPr algn="ctr"/>
            <a:r>
              <a:rPr lang="es-CO" sz="3600" b="1" dirty="0">
                <a:solidFill>
                  <a:srgbClr val="1F4E79"/>
                </a:solidFill>
                <a:latin typeface="+mn-lt"/>
              </a:rPr>
              <a:t>PREGUNTAS</a:t>
            </a:r>
            <a:r>
              <a:rPr lang="es-CO" sz="3200" dirty="0">
                <a:solidFill>
                  <a:srgbClr val="1F4E79"/>
                </a:solidFill>
                <a:latin typeface="+mn-lt"/>
              </a:rPr>
              <a:t> </a:t>
            </a:r>
            <a:r>
              <a:rPr lang="es-CO" sz="3600" b="1" dirty="0">
                <a:solidFill>
                  <a:srgbClr val="1F4E79"/>
                </a:solidFill>
                <a:latin typeface="+mn-lt"/>
              </a:rPr>
              <a:t>FRECUENTES</a:t>
            </a:r>
          </a:p>
        </p:txBody>
      </p:sp>
      <p:sp>
        <p:nvSpPr>
          <p:cNvPr id="3" name="2 Marcador de contenido"/>
          <p:cNvSpPr>
            <a:spLocks noGrp="1"/>
          </p:cNvSpPr>
          <p:nvPr>
            <p:ph idx="1"/>
          </p:nvPr>
        </p:nvSpPr>
        <p:spPr>
          <a:xfrm>
            <a:off x="1535787" y="1393071"/>
            <a:ext cx="3391054" cy="473611"/>
          </a:xfrm>
        </p:spPr>
        <p:txBody>
          <a:bodyPr>
            <a:normAutofit lnSpcReduction="10000"/>
          </a:bodyPr>
          <a:lstStyle/>
          <a:p>
            <a:r>
              <a:rPr lang="es-CO" b="1" dirty="0">
                <a:solidFill>
                  <a:srgbClr val="1F4E79"/>
                </a:solidFill>
              </a:rPr>
              <a:t>TIPO DE PERMISOS: </a:t>
            </a:r>
          </a:p>
        </p:txBody>
      </p:sp>
      <p:sp>
        <p:nvSpPr>
          <p:cNvPr id="5" name="4 Rectángulo"/>
          <p:cNvSpPr/>
          <p:nvPr/>
        </p:nvSpPr>
        <p:spPr>
          <a:xfrm>
            <a:off x="921638" y="2574258"/>
            <a:ext cx="9893086" cy="3170099"/>
          </a:xfrm>
          <a:prstGeom prst="rect">
            <a:avLst/>
          </a:prstGeom>
        </p:spPr>
        <p:txBody>
          <a:bodyPr wrap="square">
            <a:spAutoFit/>
          </a:bodyPr>
          <a:lstStyle/>
          <a:p>
            <a:pPr algn="just"/>
            <a:r>
              <a:rPr lang="es-CO" sz="2000" dirty="0">
                <a:solidFill>
                  <a:srgbClr val="1F4E79"/>
                </a:solidFill>
              </a:rPr>
              <a:t>Las licencias laborales son permisos de trabajo que se brindan a los empleados por un motivo específico. En Colombia existen dos tipos de licencias laborales: las reglamentarias y las no reglamentarias. Esta reglamentación se encuentra en el </a:t>
            </a:r>
            <a:r>
              <a:rPr lang="es-CO" sz="2000" b="1" dirty="0">
                <a:solidFill>
                  <a:srgbClr val="1F4E79"/>
                </a:solidFill>
              </a:rPr>
              <a:t>Código Sustantivo del Trabajo. </a:t>
            </a:r>
          </a:p>
          <a:p>
            <a:pPr algn="just"/>
            <a:endParaRPr lang="es-CO" sz="2000" b="1" dirty="0">
              <a:solidFill>
                <a:srgbClr val="1F4E79"/>
              </a:solidFill>
            </a:endParaRPr>
          </a:p>
          <a:p>
            <a:pPr algn="just"/>
            <a:r>
              <a:rPr lang="es-CO" sz="2000" dirty="0">
                <a:solidFill>
                  <a:srgbClr val="1F4E79"/>
                </a:solidFill>
              </a:rPr>
              <a:t>Licencias reglamentarias, Se deben solicitar por escrito y su respuesta de igual manera, son aquellas reguladas por la ley, remuneradas al trabajador y de obligatorio cumplimiento por parte del empleador. Las licencias reglamentarias son: maternidad,  (aborto), licencia de paternidad,  licencia para el ejercicio del sufragio, licencia para el desempeño de cargos oficiales transitorios de forzosa aceptación; licencia por grave calamidad doméstica, licencia por comisión sindical, licencia por el entierro de sus compañeros y la licencia por luto.</a:t>
            </a:r>
          </a:p>
        </p:txBody>
      </p:sp>
      <p:pic>
        <p:nvPicPr>
          <p:cNvPr id="7" name="Imagen 6"/>
          <p:cNvPicPr>
            <a:picLocks noChangeAspect="1"/>
          </p:cNvPicPr>
          <p:nvPr/>
        </p:nvPicPr>
        <p:blipFill rotWithShape="1">
          <a:blip r:embed="rId3"/>
          <a:srcRect l="69231" t="31473" r="9896" b="34188"/>
          <a:stretch/>
        </p:blipFill>
        <p:spPr>
          <a:xfrm>
            <a:off x="6045959" y="1159379"/>
            <a:ext cx="910565" cy="842183"/>
          </a:xfrm>
          <a:prstGeom prst="rect">
            <a:avLst/>
          </a:prstGeom>
        </p:spPr>
      </p:pic>
    </p:spTree>
    <p:extLst>
      <p:ext uri="{BB962C8B-B14F-4D97-AF65-F5344CB8AC3E}">
        <p14:creationId xmlns:p14="http://schemas.microsoft.com/office/powerpoint/2010/main" val="49164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127" y="628361"/>
            <a:ext cx="10065327" cy="951057"/>
          </a:xfrm>
        </p:spPr>
        <p:txBody>
          <a:bodyPr>
            <a:noAutofit/>
          </a:bodyPr>
          <a:lstStyle/>
          <a:p>
            <a:pPr algn="ctr"/>
            <a:r>
              <a:rPr lang="es-CO" sz="3600" b="1" dirty="0">
                <a:solidFill>
                  <a:srgbClr val="1F4E79"/>
                </a:solidFill>
                <a:latin typeface="+mn-lt"/>
              </a:rPr>
              <a:t>CARACTERÍSTICAS DE UN PERMISO LABORAL</a:t>
            </a:r>
            <a:br>
              <a:rPr lang="es-CO" sz="3600" b="1" dirty="0">
                <a:solidFill>
                  <a:srgbClr val="1F4E79"/>
                </a:solidFill>
                <a:latin typeface="+mn-lt"/>
              </a:rPr>
            </a:br>
            <a:endParaRPr lang="es-CO" sz="3600" b="1" dirty="0">
              <a:solidFill>
                <a:srgbClr val="1F4E79"/>
              </a:solidFill>
              <a:latin typeface="+mn-lt"/>
            </a:endParaRPr>
          </a:p>
        </p:txBody>
      </p:sp>
      <p:sp>
        <p:nvSpPr>
          <p:cNvPr id="3" name="2 Marcador de contenido"/>
          <p:cNvSpPr>
            <a:spLocks noGrp="1"/>
          </p:cNvSpPr>
          <p:nvPr>
            <p:ph idx="1"/>
          </p:nvPr>
        </p:nvSpPr>
        <p:spPr>
          <a:xfrm>
            <a:off x="464125" y="2047297"/>
            <a:ext cx="11007439" cy="3328266"/>
          </a:xfrm>
        </p:spPr>
        <p:txBody>
          <a:bodyPr>
            <a:noAutofit/>
          </a:bodyPr>
          <a:lstStyle/>
          <a:p>
            <a:pPr marL="0" indent="0" algn="just">
              <a:buNone/>
            </a:pPr>
            <a:r>
              <a:rPr lang="es-CO" sz="2000" dirty="0">
                <a:solidFill>
                  <a:srgbClr val="1F4E79"/>
                </a:solidFill>
              </a:rPr>
              <a:t>La Ley 734 de 2002 artículo 33 numeral 6, señala “el permiso como un derecho del empleado “El permiso constituye un derecho del empleado, el cual permite que los servidores públicos se desvinculen transitoriamente de la práctica de sus funciones para que puedan actuar en situaciones de orden personal o familiar que se </a:t>
            </a:r>
            <a:r>
              <a:rPr lang="es-CO" sz="2000" b="1" dirty="0">
                <a:solidFill>
                  <a:srgbClr val="1F4E79"/>
                </a:solidFill>
              </a:rPr>
              <a:t>encuentren justificadas</a:t>
            </a:r>
            <a:r>
              <a:rPr lang="es-CO" sz="2000" dirty="0">
                <a:solidFill>
                  <a:srgbClr val="1F4E79"/>
                </a:solidFill>
              </a:rPr>
              <a:t>, con goce de sueldo, hasta el término de tres días”. Esta norma no señala que eventos constituyen justa causa.</a:t>
            </a:r>
          </a:p>
          <a:p>
            <a:pPr algn="just"/>
            <a:r>
              <a:rPr lang="es-CO" sz="2000" dirty="0">
                <a:solidFill>
                  <a:srgbClr val="1F4E79"/>
                </a:solidFill>
              </a:rPr>
              <a:t>8. No puede ser cualquier hecho el que motiva un permiso hasta por tres (3) días, es obligación del empleado que solicita permiso, demostrar la existencia del hecho que lo motiva</a:t>
            </a:r>
          </a:p>
          <a:p>
            <a:pPr algn="just"/>
            <a:r>
              <a:rPr lang="es-CO" sz="2000" dirty="0">
                <a:solidFill>
                  <a:srgbClr val="1F4E79"/>
                </a:solidFill>
              </a:rPr>
              <a:t>9. El Rector/a – Director/a No está obligado a concederlo, según la necesidad del servicio.</a:t>
            </a:r>
          </a:p>
          <a:p>
            <a:endParaRPr lang="es-CO" sz="2000" dirty="0">
              <a:solidFill>
                <a:srgbClr val="1F4E79"/>
              </a:solidFill>
            </a:endParaRPr>
          </a:p>
        </p:txBody>
      </p:sp>
    </p:spTree>
    <p:extLst>
      <p:ext uri="{BB962C8B-B14F-4D97-AF65-F5344CB8AC3E}">
        <p14:creationId xmlns:p14="http://schemas.microsoft.com/office/powerpoint/2010/main" val="149680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065327" cy="951057"/>
          </a:xfrm>
        </p:spPr>
        <p:txBody>
          <a:bodyPr>
            <a:noAutofit/>
          </a:bodyPr>
          <a:lstStyle/>
          <a:p>
            <a:pPr algn="ctr"/>
            <a:r>
              <a:rPr lang="es-CO" sz="3600" b="1" dirty="0">
                <a:solidFill>
                  <a:srgbClr val="1F4E79"/>
                </a:solidFill>
                <a:latin typeface="+mn-lt"/>
              </a:rPr>
              <a:t>CARACTERÍSTICAS DE UN PERMISO LABORAL</a:t>
            </a:r>
            <a:br>
              <a:rPr lang="es-CO" sz="3600" b="1" dirty="0">
                <a:solidFill>
                  <a:srgbClr val="1F4E79"/>
                </a:solidFill>
                <a:latin typeface="+mn-lt"/>
              </a:rPr>
            </a:br>
            <a:endParaRPr lang="es-CO" sz="3600" b="1" dirty="0">
              <a:solidFill>
                <a:srgbClr val="1F4E79"/>
              </a:solidFill>
              <a:latin typeface="+mn-lt"/>
            </a:endParaRPr>
          </a:p>
        </p:txBody>
      </p:sp>
      <p:sp>
        <p:nvSpPr>
          <p:cNvPr id="3" name="2 Marcador de contenido"/>
          <p:cNvSpPr>
            <a:spLocks noGrp="1"/>
          </p:cNvSpPr>
          <p:nvPr>
            <p:ph idx="1"/>
          </p:nvPr>
        </p:nvSpPr>
        <p:spPr>
          <a:xfrm>
            <a:off x="394851" y="1396126"/>
            <a:ext cx="11159840" cy="4408929"/>
          </a:xfrm>
        </p:spPr>
        <p:txBody>
          <a:bodyPr>
            <a:noAutofit/>
          </a:bodyPr>
          <a:lstStyle/>
          <a:p>
            <a:r>
              <a:rPr lang="es-CO" sz="2000" dirty="0">
                <a:solidFill>
                  <a:srgbClr val="1F4E79"/>
                </a:solidFill>
              </a:rPr>
              <a:t>1. Es un permiso remunerado.</a:t>
            </a:r>
          </a:p>
          <a:p>
            <a:r>
              <a:rPr lang="es-CO" sz="2000" dirty="0">
                <a:solidFill>
                  <a:srgbClr val="1F4E79"/>
                </a:solidFill>
              </a:rPr>
              <a:t>2. Se concede por causa justificada </a:t>
            </a:r>
          </a:p>
          <a:p>
            <a:r>
              <a:rPr lang="es-CO" sz="2000" dirty="0">
                <a:solidFill>
                  <a:srgbClr val="1F4E79"/>
                </a:solidFill>
              </a:rPr>
              <a:t>3</a:t>
            </a:r>
            <a:r>
              <a:rPr lang="es-CO" sz="2000" b="1" dirty="0">
                <a:solidFill>
                  <a:srgbClr val="1F4E79"/>
                </a:solidFill>
              </a:rPr>
              <a:t>. Se debe solicitar y conceder por escrito.</a:t>
            </a:r>
          </a:p>
          <a:p>
            <a:r>
              <a:rPr lang="es-CO" sz="2000" dirty="0">
                <a:solidFill>
                  <a:srgbClr val="1F4E79"/>
                </a:solidFill>
              </a:rPr>
              <a:t>4. El rector/a, director/a será el que concede el permiso en caso de los docentes y administrativos que estén al cargo.</a:t>
            </a:r>
          </a:p>
          <a:p>
            <a:r>
              <a:rPr lang="es-CO" sz="2000" dirty="0">
                <a:solidFill>
                  <a:srgbClr val="1F4E79"/>
                </a:solidFill>
              </a:rPr>
              <a:t>5. No generan vacante transitoria del empleo del que es titular el respectivo docente.</a:t>
            </a:r>
          </a:p>
          <a:p>
            <a:r>
              <a:rPr lang="es-CO" sz="2000" b="1" dirty="0">
                <a:solidFill>
                  <a:srgbClr val="1F4E79"/>
                </a:solidFill>
              </a:rPr>
              <a:t>6. No se puede imponer reposición de tiempo o dejar remplazo</a:t>
            </a:r>
          </a:p>
          <a:p>
            <a:pPr algn="just"/>
            <a:r>
              <a:rPr lang="es-CO" sz="2000" dirty="0">
                <a:solidFill>
                  <a:srgbClr val="1F4E79"/>
                </a:solidFill>
              </a:rPr>
              <a:t>7. La negación de un permiso debe estar suficientemente motivada, de lo contrario se estaría en curso de una violación a los derechos del docente (Decreto Ley 2277 de 1979 y Decreto 1278 de 2002). </a:t>
            </a:r>
          </a:p>
          <a:p>
            <a:endParaRPr lang="es-CO" sz="2000" dirty="0">
              <a:solidFill>
                <a:srgbClr val="1F4E79"/>
              </a:solidFill>
            </a:endParaRPr>
          </a:p>
          <a:p>
            <a:pPr marL="0" indent="0">
              <a:buNone/>
            </a:pPr>
            <a:endParaRPr lang="es-CO" sz="2000" dirty="0">
              <a:solidFill>
                <a:srgbClr val="1F4E79"/>
              </a:solidFill>
            </a:endParaRPr>
          </a:p>
        </p:txBody>
      </p:sp>
    </p:spTree>
    <p:extLst>
      <p:ext uri="{BB962C8B-B14F-4D97-AF65-F5344CB8AC3E}">
        <p14:creationId xmlns:p14="http://schemas.microsoft.com/office/powerpoint/2010/main" val="375833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2541" y="474308"/>
            <a:ext cx="9343029" cy="958707"/>
          </a:xfrm>
        </p:spPr>
        <p:txBody>
          <a:bodyPr>
            <a:normAutofit fontScale="90000"/>
          </a:bodyPr>
          <a:lstStyle/>
          <a:p>
            <a:pPr algn="ctr"/>
            <a:r>
              <a:rPr lang="es-CO" sz="2400" b="1" dirty="0">
                <a:solidFill>
                  <a:srgbClr val="002060"/>
                </a:solidFill>
              </a:rPr>
              <a:t>¿Qué es la seguridad y salud en el trabajo</a:t>
            </a:r>
            <a:r>
              <a:rPr lang="es-CO" sz="2400" b="1" dirty="0" smtClean="0">
                <a:solidFill>
                  <a:srgbClr val="002060"/>
                </a:solidFill>
              </a:rPr>
              <a:t>?</a:t>
            </a:r>
            <a:br>
              <a:rPr lang="es-CO" sz="2400" b="1" dirty="0" smtClean="0">
                <a:solidFill>
                  <a:srgbClr val="002060"/>
                </a:solidFill>
              </a:rPr>
            </a:br>
            <a:r>
              <a:rPr lang="es-CO" sz="2400" dirty="0">
                <a:solidFill>
                  <a:srgbClr val="002060"/>
                </a:solidFill>
              </a:rPr>
              <a:t>Articulo 1,Ley 1562 de 2012</a:t>
            </a:r>
            <a:r>
              <a:rPr lang="es-CO" sz="2400" dirty="0" smtClean="0">
                <a:solidFill>
                  <a:srgbClr val="002060"/>
                </a:solidFill>
              </a:rPr>
              <a:t>. MINISTERIO DE TRABAJO.</a:t>
            </a:r>
            <a:r>
              <a:rPr lang="es-CO" sz="2400" dirty="0">
                <a:solidFill>
                  <a:srgbClr val="002060"/>
                </a:solidFill>
              </a:rPr>
              <a:t/>
            </a:r>
            <a:br>
              <a:rPr lang="es-CO" sz="2400" dirty="0">
                <a:solidFill>
                  <a:srgbClr val="002060"/>
                </a:solidFill>
              </a:rPr>
            </a:br>
            <a:endParaRPr lang="es-CO" sz="2400" dirty="0">
              <a:solidFill>
                <a:srgbClr val="002060"/>
              </a:solidFill>
            </a:endParaRPr>
          </a:p>
        </p:txBody>
      </p:sp>
      <p:sp>
        <p:nvSpPr>
          <p:cNvPr id="3" name="2 Marcador de contenido"/>
          <p:cNvSpPr>
            <a:spLocks noGrp="1"/>
          </p:cNvSpPr>
          <p:nvPr>
            <p:ph idx="1"/>
          </p:nvPr>
        </p:nvSpPr>
        <p:spPr>
          <a:xfrm>
            <a:off x="409463" y="1801509"/>
            <a:ext cx="9908244" cy="4176211"/>
          </a:xfrm>
        </p:spPr>
        <p:txBody>
          <a:bodyPr>
            <a:normAutofit fontScale="85000" lnSpcReduction="20000"/>
          </a:bodyPr>
          <a:lstStyle/>
          <a:p>
            <a:pPr algn="ctr"/>
            <a:r>
              <a:rPr lang="es-CO" sz="2000" dirty="0">
                <a:solidFill>
                  <a:srgbClr val="002060"/>
                </a:solidFill>
              </a:rPr>
              <a:t>Está definida como aquella disciplina que trata de la prevención de las lesiones y enfermedades causadas por las condiciones de trabajo, y de la protección y promoción de la salud de los trabajadores.</a:t>
            </a:r>
          </a:p>
          <a:p>
            <a:pPr algn="ctr"/>
            <a:r>
              <a:rPr lang="es-CO" sz="2000" dirty="0">
                <a:solidFill>
                  <a:srgbClr val="002060"/>
                </a:solidFill>
              </a:rPr>
              <a:t>Tiene por objeto mejorar las condiciones y el medio ambiente de trabajo, así como la salud en el trabajo, que conlleva la promoción y el mantenimiento del bienestar físico, mental y social de los trabajadores en todas las ocupaciones.</a:t>
            </a:r>
          </a:p>
          <a:p>
            <a:pPr algn="ctr"/>
            <a:r>
              <a:rPr lang="es-CO" sz="2000" b="1" dirty="0" smtClean="0">
                <a:solidFill>
                  <a:srgbClr val="002060"/>
                </a:solidFill>
              </a:rPr>
              <a:t>Por </a:t>
            </a:r>
            <a:r>
              <a:rPr lang="es-CO" sz="2000" b="1" dirty="0">
                <a:solidFill>
                  <a:srgbClr val="002060"/>
                </a:solidFill>
              </a:rPr>
              <a:t>qué ya no debemos llamarla salud ocupacional, sino, seguridad y salud en el trabajo?</a:t>
            </a:r>
            <a:endParaRPr lang="es-CO" sz="2000" dirty="0">
              <a:solidFill>
                <a:srgbClr val="002060"/>
              </a:solidFill>
            </a:endParaRPr>
          </a:p>
          <a:p>
            <a:pPr algn="ctr"/>
            <a:r>
              <a:rPr lang="es-CO" sz="2000" dirty="0">
                <a:solidFill>
                  <a:srgbClr val="002060"/>
                </a:solidFill>
              </a:rPr>
              <a:t>Desde el  2012, el Ministerio de Trabajo cambió la denominación del término salud ocupacional a seguridad y salud en el trabajo, por eso es que de ahora en adelante, todos los trabajadores debemos adoptar esta nueva terminología.</a:t>
            </a:r>
          </a:p>
          <a:p>
            <a:pPr algn="ctr"/>
            <a:r>
              <a:rPr lang="es-CO" sz="2000" dirty="0">
                <a:solidFill>
                  <a:srgbClr val="002060"/>
                </a:solidFill>
              </a:rPr>
              <a:t>Anteriormente, el término salud ocupacional hacía énfasis a la salud del trabajador, con la nueva denominación se tienen en cuenta dos factores importantes: la salud y la seguridad del trabajador en su sitio de trabajo</a:t>
            </a:r>
            <a:r>
              <a:rPr lang="es-CO" sz="2000" dirty="0" smtClean="0">
                <a:solidFill>
                  <a:srgbClr val="002060"/>
                </a:solidFill>
              </a:rPr>
              <a:t>.</a:t>
            </a:r>
            <a:endParaRPr lang="es-CO" sz="2000" dirty="0">
              <a:solidFill>
                <a:srgbClr val="002060"/>
              </a:solidFill>
            </a:endParaRPr>
          </a:p>
          <a:p>
            <a:pPr algn="ctr"/>
            <a:r>
              <a:rPr lang="es-CO" sz="2000" b="1" dirty="0">
                <a:solidFill>
                  <a:srgbClr val="002060"/>
                </a:solidFill>
              </a:rPr>
              <a:t>¿Qué significan las siglas SG-</a:t>
            </a:r>
            <a:r>
              <a:rPr lang="es-CO" sz="2000" b="1" dirty="0" err="1">
                <a:solidFill>
                  <a:srgbClr val="002060"/>
                </a:solidFill>
              </a:rPr>
              <a:t>SST</a:t>
            </a:r>
            <a:r>
              <a:rPr lang="es-CO" sz="2000" b="1" dirty="0">
                <a:solidFill>
                  <a:srgbClr val="002060"/>
                </a:solidFill>
              </a:rPr>
              <a:t>?</a:t>
            </a:r>
            <a:endParaRPr lang="es-CO" sz="2000" dirty="0">
              <a:solidFill>
                <a:srgbClr val="002060"/>
              </a:solidFill>
            </a:endParaRPr>
          </a:p>
          <a:p>
            <a:pPr algn="ctr"/>
            <a:r>
              <a:rPr lang="es-CO" sz="2000" dirty="0">
                <a:solidFill>
                  <a:srgbClr val="002060"/>
                </a:solidFill>
              </a:rPr>
              <a:t>Se denomina Sistema de Gestión de la Seguridad y Salud en el Trabajo y consiste en el desarrollo de un proceso lógico y por etapas, basado en la mejora continua y que incluye la política, la organización, la planificación, la aplicación, la evaluación, la auditoría y las acciones de mejora, con el objetivo de anticipar, reconocer, evaluar y controlar los riesgos que puedan afectar la seguridad y salud en el trabajo</a:t>
            </a:r>
            <a:r>
              <a:rPr lang="es-CO" sz="2000" dirty="0" smtClean="0">
                <a:solidFill>
                  <a:srgbClr val="002060"/>
                </a:solidFill>
              </a:rPr>
              <a:t>.</a:t>
            </a:r>
            <a:endParaRPr lang="es-CO" sz="2000" dirty="0">
              <a:solidFill>
                <a:srgbClr val="002060"/>
              </a:solidFill>
            </a:endParaRPr>
          </a:p>
        </p:txBody>
      </p:sp>
    </p:spTree>
    <p:extLst>
      <p:ext uri="{BB962C8B-B14F-4D97-AF65-F5344CB8AC3E}">
        <p14:creationId xmlns:p14="http://schemas.microsoft.com/office/powerpoint/2010/main" val="102103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757092"/>
          </a:xfrm>
        </p:spPr>
        <p:txBody>
          <a:bodyPr>
            <a:normAutofit/>
          </a:bodyPr>
          <a:lstStyle/>
          <a:p>
            <a:pPr algn="ctr"/>
            <a:r>
              <a:rPr lang="es-CO" sz="3600" b="1" dirty="0">
                <a:solidFill>
                  <a:srgbClr val="1F4E79"/>
                </a:solidFill>
                <a:latin typeface="+mn-lt"/>
              </a:rPr>
              <a:t>PREGUNTAS FRECUENTES</a:t>
            </a:r>
          </a:p>
        </p:txBody>
      </p:sp>
      <p:sp>
        <p:nvSpPr>
          <p:cNvPr id="3" name="2 Marcador de contenido"/>
          <p:cNvSpPr>
            <a:spLocks noGrp="1"/>
          </p:cNvSpPr>
          <p:nvPr>
            <p:ph idx="1"/>
          </p:nvPr>
        </p:nvSpPr>
        <p:spPr>
          <a:xfrm>
            <a:off x="436414" y="1330041"/>
            <a:ext cx="10813473" cy="5001491"/>
          </a:xfrm>
        </p:spPr>
        <p:txBody>
          <a:bodyPr>
            <a:noAutofit/>
          </a:bodyPr>
          <a:lstStyle/>
          <a:p>
            <a:pPr algn="just"/>
            <a:r>
              <a:rPr lang="es-CO" sz="2200" b="1" dirty="0">
                <a:solidFill>
                  <a:srgbClr val="1F4E79"/>
                </a:solidFill>
              </a:rPr>
              <a:t>¿EL DESCANSO DE LOS ESTUDIANTES ES DESCANSO DE LOS DOCENTES?</a:t>
            </a:r>
          </a:p>
          <a:p>
            <a:pPr marL="0" indent="0" algn="just">
              <a:buNone/>
            </a:pPr>
            <a:r>
              <a:rPr lang="es-CO" sz="2200" dirty="0">
                <a:solidFill>
                  <a:srgbClr val="1F4E79"/>
                </a:solidFill>
              </a:rPr>
              <a:t>NO. Los docentes deben realizar el ejercicio de vigilancia, orientación y cuidado al comportamiento de los estudiantes mientras interactúan y socializan en los espacios de interacción e interactuación.</a:t>
            </a:r>
          </a:p>
          <a:p>
            <a:pPr algn="just"/>
            <a:r>
              <a:rPr lang="es-CO" sz="2200" b="1" dirty="0">
                <a:solidFill>
                  <a:srgbClr val="1F4E79"/>
                </a:solidFill>
              </a:rPr>
              <a:t>¿LAS LICENCIAS NO REMUNERADAS AFECTAN EL SALARIO?</a:t>
            </a:r>
          </a:p>
          <a:p>
            <a:pPr algn="just"/>
            <a:r>
              <a:rPr lang="es-CO" sz="2200" dirty="0">
                <a:solidFill>
                  <a:srgbClr val="1F4E79"/>
                </a:solidFill>
              </a:rPr>
              <a:t>Afecta factores salariales, se pierde el 19% de bonificación pedagógica. Baja primas: de servicios, vacaciones y navidad, de igual manera las cesantías.</a:t>
            </a:r>
          </a:p>
          <a:p>
            <a:pPr algn="just"/>
            <a:r>
              <a:rPr lang="es-CO" sz="2200" dirty="0">
                <a:solidFill>
                  <a:srgbClr val="1F4E79"/>
                </a:solidFill>
              </a:rPr>
              <a:t>¿A un coordinador se le puede pagar horas extras? No, por que NO hay disponibilidad de presupuesto.</a:t>
            </a:r>
          </a:p>
          <a:p>
            <a:pPr algn="just"/>
            <a:r>
              <a:rPr lang="es-CO" sz="2200" dirty="0">
                <a:solidFill>
                  <a:srgbClr val="1F4E79"/>
                </a:solidFill>
              </a:rPr>
              <a:t>Nota: Las horas extras se reportan los 5 primeros días de cada mes para que se alcancen a revisar, se recomienda revisar los números de cédulas, ya que en el corte y pegue se cometen errores. (se trabaja con No. de cédulas no nombre).</a:t>
            </a:r>
          </a:p>
          <a:p>
            <a:pPr marL="0" indent="0" algn="just">
              <a:buNone/>
            </a:pPr>
            <a:endParaRPr lang="es-CO" sz="2200" dirty="0">
              <a:solidFill>
                <a:srgbClr val="1F4E79"/>
              </a:solidFill>
            </a:endParaRPr>
          </a:p>
        </p:txBody>
      </p:sp>
    </p:spTree>
    <p:extLst>
      <p:ext uri="{BB962C8B-B14F-4D97-AF65-F5344CB8AC3E}">
        <p14:creationId xmlns:p14="http://schemas.microsoft.com/office/powerpoint/2010/main" val="2138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59090"/>
            <a:ext cx="10515600" cy="757092"/>
          </a:xfrm>
        </p:spPr>
        <p:txBody>
          <a:bodyPr>
            <a:normAutofit/>
          </a:bodyPr>
          <a:lstStyle/>
          <a:p>
            <a:pPr algn="ctr"/>
            <a:r>
              <a:rPr lang="es-CO" sz="3600" b="1" dirty="0">
                <a:solidFill>
                  <a:srgbClr val="1F4E79"/>
                </a:solidFill>
                <a:latin typeface="+mn-lt"/>
              </a:rPr>
              <a:t>PREGUNTAS FRECUENTES</a:t>
            </a:r>
          </a:p>
        </p:txBody>
      </p:sp>
      <p:sp>
        <p:nvSpPr>
          <p:cNvPr id="3" name="2 Marcador de contenido"/>
          <p:cNvSpPr>
            <a:spLocks noGrp="1"/>
          </p:cNvSpPr>
          <p:nvPr>
            <p:ph idx="1"/>
          </p:nvPr>
        </p:nvSpPr>
        <p:spPr>
          <a:xfrm>
            <a:off x="491826" y="1870378"/>
            <a:ext cx="10633370" cy="4502715"/>
          </a:xfrm>
        </p:spPr>
        <p:txBody>
          <a:bodyPr>
            <a:normAutofit fontScale="92500" lnSpcReduction="20000"/>
          </a:bodyPr>
          <a:lstStyle/>
          <a:p>
            <a:pPr algn="just"/>
            <a:r>
              <a:rPr lang="es-CO" sz="2200" b="1" dirty="0">
                <a:solidFill>
                  <a:srgbClr val="1F4E79"/>
                </a:solidFill>
              </a:rPr>
              <a:t>¿SE PUEDE DEJAR REMPLAZO PARA QUE SE OTORGUE PERMISO?. </a:t>
            </a:r>
            <a:r>
              <a:rPr lang="es-CO" sz="2200" dirty="0">
                <a:solidFill>
                  <a:srgbClr val="1F4E79"/>
                </a:solidFill>
              </a:rPr>
              <a:t>NO, el único remplazo legal es el que esta respaldado  por acto administrativo emitido por la Secretaria de Educación.</a:t>
            </a:r>
          </a:p>
          <a:p>
            <a:pPr algn="just"/>
            <a:r>
              <a:rPr lang="es-CO" sz="2200" b="1" dirty="0">
                <a:solidFill>
                  <a:srgbClr val="1F4E79"/>
                </a:solidFill>
              </a:rPr>
              <a:t>¿LAS BASES SINDICALES PUEDEN ORGANIZAR ACTIVIDADES  DENTRO DE LA JORNADA LABORAL ACADÉMICA? </a:t>
            </a:r>
            <a:r>
              <a:rPr lang="es-CO" sz="2200" dirty="0">
                <a:solidFill>
                  <a:srgbClr val="1F4E79"/>
                </a:solidFill>
              </a:rPr>
              <a:t>Todo tipo de actividad que afecte jornada académica debe ser conciliada, organizada y con visto bueno de la parte directiva (Rector/a – Director/a) de la Institución o centro educativo. </a:t>
            </a:r>
          </a:p>
          <a:p>
            <a:pPr algn="just"/>
            <a:r>
              <a:rPr lang="es-CO" sz="2200" b="1" dirty="0">
                <a:solidFill>
                  <a:srgbClr val="1F4E79"/>
                </a:solidFill>
              </a:rPr>
              <a:t>¿EN LAS HORAS LIBRES, LOS DOCENTES PUEDEN SALIR DE LA INSTITUCIÓN O CENTRO EDUCATIVO, SIN PERMISO DE SU DIRECTIVOS? </a:t>
            </a:r>
            <a:r>
              <a:rPr lang="es-CO" sz="2200" dirty="0">
                <a:solidFill>
                  <a:srgbClr val="1F4E79"/>
                </a:solidFill>
              </a:rPr>
              <a:t>NO todo permiso debe ser autorizado por el Rector/a. -  Director/a.</a:t>
            </a:r>
          </a:p>
          <a:p>
            <a:pPr algn="just"/>
            <a:r>
              <a:rPr lang="es-CO" sz="2200" b="1" dirty="0">
                <a:solidFill>
                  <a:srgbClr val="1F4E79"/>
                </a:solidFill>
              </a:rPr>
              <a:t>¿LAS INCAPACIDADES DEBEN TENER LA AUTORIZACIÓN DEL DIRECTIVO? </a:t>
            </a:r>
            <a:r>
              <a:rPr lang="es-CO" sz="2400" dirty="0">
                <a:solidFill>
                  <a:srgbClr val="1F4E79"/>
                </a:solidFill>
              </a:rPr>
              <a:t>Las incapacidades médicas son una compensación económica, </a:t>
            </a:r>
            <a:r>
              <a:rPr lang="es-CO" sz="2400" b="1" dirty="0">
                <a:solidFill>
                  <a:srgbClr val="1F4E79"/>
                </a:solidFill>
              </a:rPr>
              <a:t>respaldadas por la </a:t>
            </a:r>
            <a:r>
              <a:rPr lang="es-CO" sz="2400" b="1" dirty="0" err="1">
                <a:solidFill>
                  <a:srgbClr val="1F4E79"/>
                </a:solidFill>
              </a:rPr>
              <a:t>EPS</a:t>
            </a:r>
            <a:r>
              <a:rPr lang="es-CO" sz="2400" dirty="0">
                <a:solidFill>
                  <a:srgbClr val="1F4E79"/>
                </a:solidFill>
              </a:rPr>
              <a:t> y/o </a:t>
            </a:r>
            <a:r>
              <a:rPr lang="es-CO" sz="2400" b="1" dirty="0" err="1">
                <a:solidFill>
                  <a:srgbClr val="1F4E79"/>
                </a:solidFill>
              </a:rPr>
              <a:t>ARL</a:t>
            </a:r>
            <a:r>
              <a:rPr lang="es-CO" sz="2400" dirty="0">
                <a:solidFill>
                  <a:srgbClr val="1F4E79"/>
                </a:solidFill>
              </a:rPr>
              <a:t> en la cual se emite </a:t>
            </a:r>
            <a:r>
              <a:rPr lang="es-CO" sz="2400" b="1" dirty="0">
                <a:solidFill>
                  <a:srgbClr val="1F4E79"/>
                </a:solidFill>
              </a:rPr>
              <a:t>un certificado </a:t>
            </a:r>
            <a:r>
              <a:rPr lang="es-CO" sz="2400" dirty="0">
                <a:solidFill>
                  <a:srgbClr val="1F4E79"/>
                </a:solidFill>
              </a:rPr>
              <a:t>que avala el estado de salud de los afiliados y cotizantes, </a:t>
            </a:r>
            <a:r>
              <a:rPr lang="es-CO" sz="2400" b="1" dirty="0">
                <a:solidFill>
                  <a:srgbClr val="1F4E79"/>
                </a:solidFill>
              </a:rPr>
              <a:t>por el tiempo que se encuentren inhabilitados física o mentalmente para ejercer su profesión u oficio</a:t>
            </a:r>
            <a:r>
              <a:rPr lang="es-CO" sz="2400" dirty="0">
                <a:solidFill>
                  <a:srgbClr val="1F4E79"/>
                </a:solidFill>
              </a:rPr>
              <a:t>. En este caso el trabajador tendrá el aval para faltar a su lugar de trabajo cuando su salud sufra una afectación. Por su parte el empleador </a:t>
            </a:r>
            <a:r>
              <a:rPr lang="es-CO" sz="2400" b="1" dirty="0">
                <a:solidFill>
                  <a:srgbClr val="1F4E79"/>
                </a:solidFill>
              </a:rPr>
              <a:t>estará en la obligación de conceder al trabajador los días de tratamiento y reposo indicados</a:t>
            </a:r>
            <a:r>
              <a:rPr lang="es-CO" sz="2400" dirty="0">
                <a:solidFill>
                  <a:srgbClr val="1F4E79"/>
                </a:solidFill>
              </a:rPr>
              <a:t> en el certificado de incapacidad médica.</a:t>
            </a:r>
            <a:endParaRPr lang="es-CO" sz="2200" b="1" dirty="0">
              <a:solidFill>
                <a:srgbClr val="1F4E79"/>
              </a:solidFill>
            </a:endParaRPr>
          </a:p>
          <a:p>
            <a:pPr algn="just"/>
            <a:endParaRPr lang="es-CO" sz="2200" b="1" dirty="0">
              <a:solidFill>
                <a:srgbClr val="1F4E79"/>
              </a:solidFill>
            </a:endParaRPr>
          </a:p>
          <a:p>
            <a:pPr algn="just"/>
            <a:endParaRPr lang="es-CO" sz="2200" b="1" dirty="0">
              <a:solidFill>
                <a:srgbClr val="1F4E79"/>
              </a:solidFill>
            </a:endParaRPr>
          </a:p>
        </p:txBody>
      </p:sp>
    </p:spTree>
    <p:extLst>
      <p:ext uri="{BB962C8B-B14F-4D97-AF65-F5344CB8AC3E}">
        <p14:creationId xmlns:p14="http://schemas.microsoft.com/office/powerpoint/2010/main" val="216594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340957" y="4855335"/>
            <a:ext cx="4675031" cy="1477328"/>
          </a:xfrm>
          <a:prstGeom prst="rect">
            <a:avLst/>
          </a:prstGeom>
          <a:noFill/>
        </p:spPr>
        <p:txBody>
          <a:bodyPr wrap="square" rtlCol="0">
            <a:spAutoFit/>
          </a:bodyPr>
          <a:lstStyle/>
          <a:p>
            <a:r>
              <a:rPr lang="es-CO" dirty="0">
                <a:solidFill>
                  <a:schemeClr val="bg1"/>
                </a:solidFill>
              </a:rPr>
              <a:t>NASTIA B. VILLOTA ALVAREZ</a:t>
            </a:r>
          </a:p>
          <a:p>
            <a:r>
              <a:rPr lang="es-CO" dirty="0">
                <a:solidFill>
                  <a:schemeClr val="bg1"/>
                </a:solidFill>
              </a:rPr>
              <a:t>Profesional Universitaria </a:t>
            </a:r>
          </a:p>
          <a:p>
            <a:r>
              <a:rPr lang="es-CO" dirty="0">
                <a:solidFill>
                  <a:schemeClr val="bg1"/>
                </a:solidFill>
              </a:rPr>
              <a:t>Oficina de Bienestar Social</a:t>
            </a:r>
          </a:p>
          <a:p>
            <a:r>
              <a:rPr lang="es-CO" dirty="0">
                <a:solidFill>
                  <a:schemeClr val="bg1"/>
                </a:solidFill>
              </a:rPr>
              <a:t>SUBSECRETARIA ADMINISTRATIVA Y FINANCIERA.</a:t>
            </a:r>
          </a:p>
        </p:txBody>
      </p:sp>
    </p:spTree>
    <p:extLst>
      <p:ext uri="{BB962C8B-B14F-4D97-AF65-F5344CB8AC3E}">
        <p14:creationId xmlns:p14="http://schemas.microsoft.com/office/powerpoint/2010/main" val="280944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2973" y="288721"/>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Decreto Ley 1655  </a:t>
            </a:r>
          </a:p>
        </p:txBody>
      </p:sp>
      <p:sp>
        <p:nvSpPr>
          <p:cNvPr id="10" name="9 Rectángulo"/>
          <p:cNvSpPr/>
          <p:nvPr/>
        </p:nvSpPr>
        <p:spPr>
          <a:xfrm>
            <a:off x="404570" y="1205878"/>
            <a:ext cx="9637401"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CO" b="1" dirty="0"/>
              <a:t>P</a:t>
            </a:r>
            <a:r>
              <a:rPr lang="es-CO" b="1" dirty="0" smtClean="0"/>
              <a:t>or </a:t>
            </a:r>
            <a:r>
              <a:rPr lang="es-CO" b="1" dirty="0"/>
              <a:t>el cual se adiciona el Decreto 1075 de 2015, Único Reglamentario del Sector Educación para reglamentar el artículo 21 de la Ley 1562 de 2012 sobre la Seguridad y Salud en el Trabajo para los educadores afiliados al Fondo Nacional de Prestaciones Sociales del Magisterio y se dictan otras disposiciones.</a:t>
            </a:r>
            <a:endParaRPr lang="es-CO" dirty="0"/>
          </a:p>
        </p:txBody>
      </p:sp>
      <p:sp>
        <p:nvSpPr>
          <p:cNvPr id="11" name="10 Rectángulo"/>
          <p:cNvSpPr/>
          <p:nvPr/>
        </p:nvSpPr>
        <p:spPr>
          <a:xfrm>
            <a:off x="1073312" y="2827158"/>
            <a:ext cx="10459233" cy="258532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CO" dirty="0"/>
              <a:t>Que la Ley 91 de 1989 creó el Fondo Nacional de Prestaciones Sociales del Magisterio mediante el cual se financian las prestaciones sociales que deban ser reconocidas a los docentes y directivos docentes oficiales afiliados a dicho fondo y los servicios de salud correspondientes. </a:t>
            </a:r>
          </a:p>
          <a:p>
            <a:pPr algn="just"/>
            <a:r>
              <a:rPr lang="es-CO" dirty="0"/>
              <a:t>  </a:t>
            </a:r>
          </a:p>
          <a:p>
            <a:pPr algn="just"/>
            <a:r>
              <a:rPr lang="es-CO" dirty="0"/>
              <a:t>Que en virtud de la celebración del contrato de fiducia mercantil ordenado por la precitada ley, los recursos del Fondo Nacional de Prestaciones Sociales del Magisterio conforman un patrimonio autónomo destinado al cumplimiento de los objetivos y funciones contemplados en la mencionada Ley 91 de 1989, el cual es representado legalmente por la entidad fiduciaria que lo administra, de acuerdo con las normas que regulan el contrato de fiducia mercantil y las sociedades fiduciarias</a:t>
            </a:r>
            <a:r>
              <a:rPr lang="es-CO" dirty="0" smtClean="0"/>
              <a:t>.</a:t>
            </a:r>
            <a:endParaRPr lang="es-CO" dirty="0"/>
          </a:p>
        </p:txBody>
      </p:sp>
    </p:spTree>
    <p:extLst>
      <p:ext uri="{BB962C8B-B14F-4D97-AF65-F5344CB8AC3E}">
        <p14:creationId xmlns:p14="http://schemas.microsoft.com/office/powerpoint/2010/main" val="2179188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2973" y="210026"/>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a:t>
            </a:r>
            <a:r>
              <a:rPr lang="es-CO" sz="3000" b="1" dirty="0">
                <a:solidFill>
                  <a:srgbClr val="1F4E79"/>
                </a:solidFill>
                <a:ea typeface="Calibri"/>
                <a:cs typeface="Calibri"/>
                <a:sym typeface="Calibri"/>
              </a:rPr>
              <a:t>Decreto</a:t>
            </a:r>
            <a:r>
              <a:rPr lang="es-CO" sz="3600" b="1" dirty="0">
                <a:solidFill>
                  <a:srgbClr val="1F4E79"/>
                </a:solidFill>
                <a:ea typeface="Calibri"/>
                <a:cs typeface="Calibri"/>
                <a:sym typeface="Calibri"/>
              </a:rPr>
              <a:t> Ley 1655  </a:t>
            </a:r>
          </a:p>
        </p:txBody>
      </p:sp>
      <p:sp>
        <p:nvSpPr>
          <p:cNvPr id="2" name="1 Rectángulo"/>
          <p:cNvSpPr/>
          <p:nvPr/>
        </p:nvSpPr>
        <p:spPr>
          <a:xfrm>
            <a:off x="177422" y="866553"/>
            <a:ext cx="10317710" cy="107721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CO" sz="1600" b="1" dirty="0"/>
              <a:t>“CAPÍTULO III</a:t>
            </a:r>
            <a:r>
              <a:rPr lang="es-CO" sz="1600" dirty="0"/>
              <a:t>  </a:t>
            </a:r>
          </a:p>
          <a:p>
            <a:pPr algn="ctr"/>
            <a:r>
              <a:rPr lang="es-CO" sz="1600" b="1" dirty="0"/>
              <a:t>Seguridad y salud en el trabajo para los educadores afiliados al Fondo Nacional de Prestaciones Sociales del Magisterio</a:t>
            </a:r>
            <a:r>
              <a:rPr lang="es-CO" sz="1600" dirty="0"/>
              <a:t> </a:t>
            </a:r>
          </a:p>
          <a:p>
            <a:pPr algn="ctr"/>
            <a:r>
              <a:rPr lang="es-CO" sz="1600" dirty="0"/>
              <a:t>  </a:t>
            </a:r>
            <a:r>
              <a:rPr lang="es-CO" sz="1600" b="1" dirty="0" smtClean="0"/>
              <a:t>SECCIÓN </a:t>
            </a:r>
            <a:r>
              <a:rPr lang="es-CO" sz="1600" b="1" dirty="0"/>
              <a:t>1</a:t>
            </a:r>
            <a:r>
              <a:rPr lang="es-CO" sz="1600" dirty="0"/>
              <a:t> </a:t>
            </a:r>
          </a:p>
          <a:p>
            <a:pPr algn="ctr"/>
            <a:r>
              <a:rPr lang="es-CO" sz="1600" dirty="0"/>
              <a:t>  </a:t>
            </a:r>
            <a:r>
              <a:rPr lang="es-CO" sz="1600" b="1" dirty="0" smtClean="0"/>
              <a:t>Disposiciones </a:t>
            </a:r>
            <a:r>
              <a:rPr lang="es-CO" sz="1600" b="1" dirty="0"/>
              <a:t>generales</a:t>
            </a:r>
            <a:r>
              <a:rPr lang="es-CO" sz="1600" dirty="0"/>
              <a:t> </a:t>
            </a:r>
          </a:p>
        </p:txBody>
      </p:sp>
      <p:sp>
        <p:nvSpPr>
          <p:cNvPr id="4" name="1 Rectángulo"/>
          <p:cNvSpPr/>
          <p:nvPr/>
        </p:nvSpPr>
        <p:spPr>
          <a:xfrm>
            <a:off x="1082223" y="2209759"/>
            <a:ext cx="10764035" cy="35394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CO" sz="1600" dirty="0"/>
              <a:t>  </a:t>
            </a:r>
          </a:p>
          <a:p>
            <a:pPr algn="ctr"/>
            <a:r>
              <a:rPr lang="es-CO" sz="1600" b="1" dirty="0"/>
              <a:t>Artículo 2.4.4.3.1.1.</a:t>
            </a:r>
            <a:r>
              <a:rPr lang="es-CO" sz="1600" i="1" dirty="0"/>
              <a:t>Objeto. </a:t>
            </a:r>
            <a:r>
              <a:rPr lang="es-CO" sz="1600" dirty="0"/>
              <a:t>Establecer los sistemas de gestión de la seguridad y salud en el trabajo, la vigilancia epidemiológica, los comités paritarios de seguridad y salud en el trabajo, las actividades de promoción y prevención, la Tabla de Enfermedades Laborales y el Manual de Calificación de Pérdida de Capacidad Laboral, para los educadores afiliados al Fondo Nacional de Prestaciones Sociales del Magisterio. </a:t>
            </a:r>
          </a:p>
          <a:p>
            <a:pPr algn="ctr"/>
            <a:r>
              <a:rPr lang="es-CO" sz="1600" dirty="0"/>
              <a:t>  </a:t>
            </a:r>
          </a:p>
          <a:p>
            <a:pPr algn="ctr"/>
            <a:r>
              <a:rPr lang="es-CO" sz="1600" b="1" dirty="0"/>
              <a:t>Artículo 2.4.4.3.1.2.</a:t>
            </a:r>
            <a:r>
              <a:rPr lang="es-CO" sz="1600" dirty="0"/>
              <a:t> Ámbito de aplicación. La organización, funcionamiento y administración de la Seguridad y Salud en el Trabajo del Magisterio se regirá por el presente Capítulo y sus anexos -Tabla de Enfermedades Laborales y Manual de Calificación de Pérdida de Capacidad Laboral-, así como por la Ley 1562 de 2012 en lo aplicable. </a:t>
            </a:r>
          </a:p>
          <a:p>
            <a:pPr algn="ctr"/>
            <a:r>
              <a:rPr lang="es-CO" sz="1600" dirty="0"/>
              <a:t>  </a:t>
            </a:r>
          </a:p>
          <a:p>
            <a:pPr algn="ctr"/>
            <a:r>
              <a:rPr lang="es-CO" sz="1600" dirty="0"/>
              <a:t>Las disposiciones sobre seguridad y salud en el trabajo previstas en este Capítulo son aplicables respecto de los educadores afiliados al Fondo Nacional de Prestaciones Sociales del Magisterio, la fiduciaria administradora y vocera del patrimonio autónomo conformado con los recursos del Fondo Nacional de Prestaciones Sociales del Magisterio, los prestadores de servicios de salud, las entidades territoriales certificadas en educación y los directivos docentes. </a:t>
            </a:r>
          </a:p>
        </p:txBody>
      </p:sp>
    </p:spTree>
    <p:extLst>
      <p:ext uri="{BB962C8B-B14F-4D97-AF65-F5344CB8AC3E}">
        <p14:creationId xmlns:p14="http://schemas.microsoft.com/office/powerpoint/2010/main" val="4091187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40490" t="21595" r="52273" b="55599"/>
          <a:stretch/>
        </p:blipFill>
        <p:spPr>
          <a:xfrm>
            <a:off x="10304059" y="3814676"/>
            <a:ext cx="1665028" cy="2949812"/>
          </a:xfrm>
          <a:prstGeom prst="rect">
            <a:avLst/>
          </a:prstGeom>
        </p:spPr>
      </p:pic>
      <p:sp>
        <p:nvSpPr>
          <p:cNvPr id="5" name="CuadroTexto 4"/>
          <p:cNvSpPr txBox="1"/>
          <p:nvPr/>
        </p:nvSpPr>
        <p:spPr>
          <a:xfrm>
            <a:off x="1677130" y="73691"/>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a:t>
            </a:r>
            <a:r>
              <a:rPr lang="es-CO" sz="3000" b="1" dirty="0">
                <a:solidFill>
                  <a:srgbClr val="1F4E79"/>
                </a:solidFill>
                <a:ea typeface="Calibri"/>
                <a:cs typeface="Calibri"/>
                <a:sym typeface="Calibri"/>
              </a:rPr>
              <a:t>Decreto</a:t>
            </a:r>
            <a:r>
              <a:rPr lang="es-CO" sz="3600" b="1" dirty="0">
                <a:solidFill>
                  <a:srgbClr val="1F4E79"/>
                </a:solidFill>
                <a:ea typeface="Calibri"/>
                <a:cs typeface="Calibri"/>
                <a:sym typeface="Calibri"/>
              </a:rPr>
              <a:t> Ley 1655  </a:t>
            </a:r>
          </a:p>
        </p:txBody>
      </p:sp>
      <p:sp>
        <p:nvSpPr>
          <p:cNvPr id="2" name="1 Rectángulo"/>
          <p:cNvSpPr/>
          <p:nvPr/>
        </p:nvSpPr>
        <p:spPr>
          <a:xfrm>
            <a:off x="177422" y="866553"/>
            <a:ext cx="10317710" cy="175432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CO" b="1" dirty="0"/>
              <a:t>SECCIÓN 2</a:t>
            </a:r>
          </a:p>
          <a:p>
            <a:pPr algn="ctr"/>
            <a:r>
              <a:rPr lang="es-CO" b="1" dirty="0"/>
              <a:t>Niveles de participación</a:t>
            </a:r>
          </a:p>
          <a:p>
            <a:pPr algn="ctr"/>
            <a:r>
              <a:rPr lang="es-CO" b="1" dirty="0"/>
              <a:t>ARTÍCULO 2.4.4.3.2.1</a:t>
            </a:r>
            <a:r>
              <a:rPr lang="es-CO" b="1" i="1" dirty="0"/>
              <a:t>. Fiduciaria administradora y vocera del Fondo Nacional de Prestaciones Sociales del Magisterio. </a:t>
            </a:r>
            <a:r>
              <a:rPr lang="es-CO" b="1" dirty="0"/>
              <a:t>Es la encargada </a:t>
            </a:r>
            <a:r>
              <a:rPr lang="es-CO" b="1" dirty="0" smtClean="0"/>
              <a:t>de garantizar</a:t>
            </a:r>
            <a:r>
              <a:rPr lang="es-CO" b="1" dirty="0"/>
              <a:t>, según los lineamientos del Consejo Directivo del Fondo Nacional de Prestaciones Sociales del Magisterio, la implementación de </a:t>
            </a:r>
            <a:r>
              <a:rPr lang="es-CO" b="1" dirty="0" smtClean="0"/>
              <a:t>la Seguridad </a:t>
            </a:r>
            <a:r>
              <a:rPr lang="es-CO" b="1" dirty="0"/>
              <a:t>y Salud en el Trabajo del Magiste</a:t>
            </a:r>
            <a:r>
              <a:rPr lang="es-CO" dirty="0"/>
              <a:t>rio, mediante el cumplimiento de las siguientes funciones:</a:t>
            </a:r>
          </a:p>
        </p:txBody>
      </p:sp>
      <p:sp>
        <p:nvSpPr>
          <p:cNvPr id="4" name="1 Rectángulo"/>
          <p:cNvSpPr/>
          <p:nvPr/>
        </p:nvSpPr>
        <p:spPr>
          <a:xfrm>
            <a:off x="368490" y="2776045"/>
            <a:ext cx="1138223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ctr">
              <a:buAutoNum type="arabicPeriod"/>
            </a:pPr>
            <a:r>
              <a:rPr lang="es-CO" dirty="0" smtClean="0"/>
              <a:t>Implementar </a:t>
            </a:r>
            <a:r>
              <a:rPr lang="es-CO" dirty="0"/>
              <a:t>el contenido organizacional y funcional del Sistema de Gestión de la Seguridad y Salud en el Trabajo del Magisterio</a:t>
            </a:r>
            <a:r>
              <a:rPr lang="es-CO" dirty="0" smtClean="0"/>
              <a:t>.</a:t>
            </a:r>
          </a:p>
        </p:txBody>
      </p:sp>
      <p:sp>
        <p:nvSpPr>
          <p:cNvPr id="3" name="Rectángulo 2"/>
          <p:cNvSpPr/>
          <p:nvPr/>
        </p:nvSpPr>
        <p:spPr>
          <a:xfrm>
            <a:off x="368490" y="3633549"/>
            <a:ext cx="9935569"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CO" dirty="0">
                <a:solidFill>
                  <a:srgbClr val="333333"/>
                </a:solidFill>
                <a:latin typeface="DejaVuSansCondensed"/>
              </a:rPr>
              <a:t>2. Administrar los recursos del Fondo Nacional de Prestaciones Sociales del Magisterio para la prestación de servicios de seguridad y salud en </a:t>
            </a:r>
            <a:r>
              <a:rPr lang="es-CO" dirty="0" smtClean="0">
                <a:solidFill>
                  <a:srgbClr val="333333"/>
                </a:solidFill>
                <a:latin typeface="DejaVuSansCondensed"/>
              </a:rPr>
              <a:t>el trabajo </a:t>
            </a:r>
            <a:r>
              <a:rPr lang="es-CO" dirty="0">
                <a:solidFill>
                  <a:srgbClr val="333333"/>
                </a:solidFill>
                <a:latin typeface="DejaVuSansCondensed"/>
              </a:rPr>
              <a:t>a los educadores activos, a través de los prestadores de servicios de salud</a:t>
            </a:r>
            <a:r>
              <a:rPr lang="es-CO" dirty="0" smtClean="0">
                <a:solidFill>
                  <a:srgbClr val="333333"/>
                </a:solidFill>
                <a:latin typeface="DejaVuSansCondensed"/>
              </a:rPr>
              <a:t>.</a:t>
            </a:r>
          </a:p>
          <a:p>
            <a:pPr algn="just"/>
            <a:endParaRPr lang="es-CO" dirty="0">
              <a:solidFill>
                <a:srgbClr val="333333"/>
              </a:solidFill>
              <a:latin typeface="DejaVuSansCondensed"/>
            </a:endParaRPr>
          </a:p>
          <a:p>
            <a:pPr algn="just"/>
            <a:r>
              <a:rPr lang="es-CO" dirty="0">
                <a:solidFill>
                  <a:srgbClr val="333333"/>
                </a:solidFill>
                <a:latin typeface="DejaVuSansCondensed"/>
              </a:rPr>
              <a:t>3. Contratar y supervisar a los prestadores de servicios de salud en cuanto a la debida ejecución del </a:t>
            </a:r>
            <a:r>
              <a:rPr lang="es-CO" dirty="0" smtClean="0">
                <a:solidFill>
                  <a:srgbClr val="333333"/>
                </a:solidFill>
                <a:latin typeface="DejaVuSansCondensed"/>
              </a:rPr>
              <a:t>S.G.S.S.T, </a:t>
            </a:r>
            <a:r>
              <a:rPr lang="es-CO" dirty="0">
                <a:solidFill>
                  <a:srgbClr val="333333"/>
                </a:solidFill>
                <a:latin typeface="DejaVuSansCondensed"/>
              </a:rPr>
              <a:t>del Magisterio, con el apoyo del equipo multidisciplinario de profesionales de que trata el artículo 2.4.4.3.3.3 del presente </a:t>
            </a:r>
            <a:r>
              <a:rPr lang="es-CO" dirty="0" smtClean="0">
                <a:solidFill>
                  <a:srgbClr val="333333"/>
                </a:solidFill>
                <a:latin typeface="DejaVuSansCondensed"/>
              </a:rPr>
              <a:t>Decreto (Firma auditora externa).</a:t>
            </a:r>
            <a:endParaRPr lang="es-CO" dirty="0"/>
          </a:p>
        </p:txBody>
      </p:sp>
    </p:spTree>
    <p:extLst>
      <p:ext uri="{BB962C8B-B14F-4D97-AF65-F5344CB8AC3E}">
        <p14:creationId xmlns:p14="http://schemas.microsoft.com/office/powerpoint/2010/main" val="109196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23707" t="42864" r="67377" b="32482"/>
          <a:stretch/>
        </p:blipFill>
        <p:spPr>
          <a:xfrm>
            <a:off x="843978" y="3712191"/>
            <a:ext cx="1790040" cy="2477747"/>
          </a:xfrm>
          <a:prstGeom prst="rect">
            <a:avLst/>
          </a:prstGeom>
        </p:spPr>
      </p:pic>
      <p:sp>
        <p:nvSpPr>
          <p:cNvPr id="5" name="CuadroTexto 4"/>
          <p:cNvSpPr txBox="1"/>
          <p:nvPr/>
        </p:nvSpPr>
        <p:spPr>
          <a:xfrm>
            <a:off x="1677130" y="73691"/>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a:t>
            </a:r>
            <a:r>
              <a:rPr lang="es-CO" sz="3000" b="1" dirty="0">
                <a:solidFill>
                  <a:srgbClr val="1F4E79"/>
                </a:solidFill>
                <a:ea typeface="Calibri"/>
                <a:cs typeface="Calibri"/>
                <a:sym typeface="Calibri"/>
              </a:rPr>
              <a:t>Decreto</a:t>
            </a:r>
            <a:r>
              <a:rPr lang="es-CO" sz="3600" b="1" dirty="0">
                <a:solidFill>
                  <a:srgbClr val="1F4E79"/>
                </a:solidFill>
                <a:ea typeface="Calibri"/>
                <a:cs typeface="Calibri"/>
                <a:sym typeface="Calibri"/>
              </a:rPr>
              <a:t> Ley 1655  </a:t>
            </a:r>
          </a:p>
        </p:txBody>
      </p:sp>
      <p:sp>
        <p:nvSpPr>
          <p:cNvPr id="6" name="Rectángulo 5"/>
          <p:cNvSpPr/>
          <p:nvPr/>
        </p:nvSpPr>
        <p:spPr>
          <a:xfrm>
            <a:off x="109182" y="1133986"/>
            <a:ext cx="10222173"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s-CO" dirty="0">
                <a:solidFill>
                  <a:srgbClr val="333333"/>
                </a:solidFill>
                <a:latin typeface="DejaVuSansCondensed"/>
              </a:rPr>
              <a:t>4. Pagar las prestaciones económicas causadas por accidentes de trabajo y enfermedades laborales, de acuerdo con las normas aplicables a </a:t>
            </a:r>
            <a:r>
              <a:rPr lang="es-CO" dirty="0" smtClean="0">
                <a:solidFill>
                  <a:srgbClr val="333333"/>
                </a:solidFill>
                <a:latin typeface="DejaVuSansCondensed"/>
              </a:rPr>
              <a:t>los educadores </a:t>
            </a:r>
            <a:r>
              <a:rPr lang="es-CO" dirty="0">
                <a:solidFill>
                  <a:srgbClr val="333333"/>
                </a:solidFill>
                <a:latin typeface="DejaVuSansCondensed"/>
              </a:rPr>
              <a:t>activos</a:t>
            </a:r>
            <a:r>
              <a:rPr lang="es-CO" dirty="0" smtClean="0">
                <a:solidFill>
                  <a:srgbClr val="333333"/>
                </a:solidFill>
                <a:latin typeface="DejaVuSansCondensed"/>
              </a:rPr>
              <a:t>.</a:t>
            </a:r>
          </a:p>
          <a:p>
            <a:endParaRPr lang="es-CO" dirty="0">
              <a:solidFill>
                <a:srgbClr val="333333"/>
              </a:solidFill>
              <a:latin typeface="DejaVuSansCondensed"/>
            </a:endParaRPr>
          </a:p>
          <a:p>
            <a:pPr algn="just"/>
            <a:r>
              <a:rPr lang="es-CO" dirty="0">
                <a:solidFill>
                  <a:srgbClr val="333333"/>
                </a:solidFill>
                <a:latin typeface="DejaVuSansCondensed"/>
              </a:rPr>
              <a:t>5. Verificar y diagnosticar anualmente, junto con los prestadores de servicios de salud, el nivel de desarrollo e implementación de la </a:t>
            </a:r>
            <a:r>
              <a:rPr lang="es-CO" dirty="0" smtClean="0">
                <a:solidFill>
                  <a:srgbClr val="333333"/>
                </a:solidFill>
                <a:latin typeface="DejaVuSansCondensed"/>
              </a:rPr>
              <a:t>S.S.T. </a:t>
            </a:r>
            <a:r>
              <a:rPr lang="es-CO" dirty="0">
                <a:solidFill>
                  <a:srgbClr val="333333"/>
                </a:solidFill>
                <a:latin typeface="DejaVuSansCondensed"/>
              </a:rPr>
              <a:t>del Magisterio, la cobertura obtenida, el impacto logrado en el ambiente </a:t>
            </a:r>
            <a:r>
              <a:rPr lang="es-CO" dirty="0" smtClean="0">
                <a:solidFill>
                  <a:srgbClr val="333333"/>
                </a:solidFill>
                <a:latin typeface="DejaVuSansCondensed"/>
              </a:rPr>
              <a:t>laboral </a:t>
            </a:r>
            <a:r>
              <a:rPr lang="es-CO" dirty="0">
                <a:solidFill>
                  <a:srgbClr val="333333"/>
                </a:solidFill>
                <a:latin typeface="DejaVuSansCondensed"/>
              </a:rPr>
              <a:t>y las condiciones de salud de los </a:t>
            </a:r>
            <a:r>
              <a:rPr lang="es-CO" dirty="0" smtClean="0">
                <a:solidFill>
                  <a:srgbClr val="333333"/>
                </a:solidFill>
                <a:latin typeface="DejaVuSansCondensed"/>
              </a:rPr>
              <a:t>educadores activos </a:t>
            </a:r>
            <a:r>
              <a:rPr lang="es-CO" dirty="0">
                <a:solidFill>
                  <a:srgbClr val="333333"/>
                </a:solidFill>
                <a:latin typeface="DejaVuSansCondensed"/>
              </a:rPr>
              <a:t>en cada entidad territorial certificada en educación.</a:t>
            </a:r>
            <a:endParaRPr lang="es-CO" dirty="0"/>
          </a:p>
        </p:txBody>
      </p:sp>
      <p:sp>
        <p:nvSpPr>
          <p:cNvPr id="7" name="Rectángulo 6"/>
          <p:cNvSpPr/>
          <p:nvPr/>
        </p:nvSpPr>
        <p:spPr>
          <a:xfrm>
            <a:off x="2770496" y="3409118"/>
            <a:ext cx="925318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CO" dirty="0">
                <a:solidFill>
                  <a:srgbClr val="333333"/>
                </a:solidFill>
                <a:latin typeface="DejaVuSansCondensed"/>
              </a:rPr>
              <a:t>6. Presentar un informe público anual de gestión, en el primer bimestre del año siguiente a la vigencia correspondiente, con los resultados </a:t>
            </a:r>
            <a:r>
              <a:rPr lang="es-CO" dirty="0" smtClean="0">
                <a:solidFill>
                  <a:srgbClr val="333333"/>
                </a:solidFill>
                <a:latin typeface="DejaVuSansCondensed"/>
              </a:rPr>
              <a:t>del S.G.S.S.T. </a:t>
            </a:r>
            <a:r>
              <a:rPr lang="es-CO" dirty="0">
                <a:solidFill>
                  <a:srgbClr val="333333"/>
                </a:solidFill>
                <a:latin typeface="DejaVuSansCondensed"/>
              </a:rPr>
              <a:t>del Magisterio, el cual será de carácter público, así como informes </a:t>
            </a:r>
            <a:r>
              <a:rPr lang="es-CO" dirty="0" smtClean="0">
                <a:solidFill>
                  <a:srgbClr val="333333"/>
                </a:solidFill>
                <a:latin typeface="DejaVuSansCondensed"/>
              </a:rPr>
              <a:t>parciales anticipados </a:t>
            </a:r>
            <a:r>
              <a:rPr lang="es-CO" dirty="0">
                <a:solidFill>
                  <a:srgbClr val="333333"/>
                </a:solidFill>
                <a:latin typeface="DejaVuSansCondensed"/>
              </a:rPr>
              <a:t>que le solicite el Consejo Directivo del Fondo Nacional de Prestaciones Sociales del Magisterio</a:t>
            </a:r>
            <a:r>
              <a:rPr lang="es-CO" dirty="0" smtClean="0">
                <a:solidFill>
                  <a:srgbClr val="333333"/>
                </a:solidFill>
                <a:latin typeface="DejaVuSansCondensed"/>
              </a:rPr>
              <a:t>.</a:t>
            </a:r>
          </a:p>
          <a:p>
            <a:pPr algn="just"/>
            <a:endParaRPr lang="es-CO" dirty="0">
              <a:solidFill>
                <a:srgbClr val="333333"/>
              </a:solidFill>
              <a:latin typeface="DejaVuSansCondensed"/>
            </a:endParaRPr>
          </a:p>
          <a:p>
            <a:pPr algn="just"/>
            <a:r>
              <a:rPr lang="es-CO" dirty="0">
                <a:solidFill>
                  <a:srgbClr val="333333"/>
                </a:solidFill>
                <a:latin typeface="DejaVuSansCondensed"/>
              </a:rPr>
              <a:t>7. Identificar e implementar los correctivos que se deriven de la verificación del nivel de desarrollo e implementación de la </a:t>
            </a:r>
            <a:r>
              <a:rPr lang="es-CO" dirty="0" smtClean="0">
                <a:solidFill>
                  <a:srgbClr val="333333"/>
                </a:solidFill>
                <a:latin typeface="DejaVuSansCondensed"/>
              </a:rPr>
              <a:t>S.S.T. </a:t>
            </a:r>
            <a:r>
              <a:rPr lang="es-CO" dirty="0">
                <a:solidFill>
                  <a:srgbClr val="333333"/>
                </a:solidFill>
                <a:latin typeface="DejaVuSansCondensed"/>
              </a:rPr>
              <a:t>del Magisterio y los informes de gestión respectivos, teniendo en cuenta el diagnóstico particular de cada región.</a:t>
            </a:r>
            <a:endParaRPr lang="es-CO" dirty="0"/>
          </a:p>
        </p:txBody>
      </p:sp>
    </p:spTree>
    <p:extLst>
      <p:ext uri="{BB962C8B-B14F-4D97-AF65-F5344CB8AC3E}">
        <p14:creationId xmlns:p14="http://schemas.microsoft.com/office/powerpoint/2010/main" val="319448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40490" t="21595" r="52273" b="55599"/>
          <a:stretch/>
        </p:blipFill>
        <p:spPr>
          <a:xfrm rot="236973">
            <a:off x="10385944" y="3760085"/>
            <a:ext cx="1665028" cy="2949812"/>
          </a:xfrm>
          <a:prstGeom prst="rect">
            <a:avLst/>
          </a:prstGeom>
        </p:spPr>
      </p:pic>
      <p:sp>
        <p:nvSpPr>
          <p:cNvPr id="5" name="CuadroTexto 4"/>
          <p:cNvSpPr txBox="1"/>
          <p:nvPr/>
        </p:nvSpPr>
        <p:spPr>
          <a:xfrm>
            <a:off x="1677130" y="73691"/>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a:t>
            </a:r>
            <a:r>
              <a:rPr lang="es-CO" sz="3000" b="1" dirty="0">
                <a:solidFill>
                  <a:srgbClr val="1F4E79"/>
                </a:solidFill>
                <a:ea typeface="Calibri"/>
                <a:cs typeface="Calibri"/>
                <a:sym typeface="Calibri"/>
              </a:rPr>
              <a:t>Decreto</a:t>
            </a:r>
            <a:r>
              <a:rPr lang="es-CO" sz="3600" b="1" dirty="0">
                <a:solidFill>
                  <a:srgbClr val="1F4E79"/>
                </a:solidFill>
                <a:ea typeface="Calibri"/>
                <a:cs typeface="Calibri"/>
                <a:sym typeface="Calibri"/>
              </a:rPr>
              <a:t> Ley 1655  </a:t>
            </a:r>
          </a:p>
        </p:txBody>
      </p:sp>
      <p:sp>
        <p:nvSpPr>
          <p:cNvPr id="6" name="Rectángulo 5"/>
          <p:cNvSpPr/>
          <p:nvPr/>
        </p:nvSpPr>
        <p:spPr>
          <a:xfrm>
            <a:off x="491319" y="970212"/>
            <a:ext cx="10017457" cy="525316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CO" dirty="0"/>
              <a:t>8. Realizar el seguimiento y tomar las medidas necesarias para que a través de los prestadores de servicios de salud, se preste el </a:t>
            </a:r>
            <a:r>
              <a:rPr lang="es-CO" dirty="0" smtClean="0"/>
              <a:t>servicio médico </a:t>
            </a:r>
            <a:r>
              <a:rPr lang="es-CO" dirty="0"/>
              <a:t>asistencial de forma oportuna, pertinente e integral, en caso de accidentes o enfermedades de origen laboral</a:t>
            </a:r>
            <a:r>
              <a:rPr lang="es-CO" dirty="0" smtClean="0"/>
              <a:t>.</a:t>
            </a:r>
          </a:p>
          <a:p>
            <a:pPr algn="just"/>
            <a:endParaRPr lang="es-CO" dirty="0"/>
          </a:p>
          <a:p>
            <a:pPr algn="just"/>
            <a:r>
              <a:rPr lang="es-CO" dirty="0"/>
              <a:t>9. Supervisar que los prestadores de servicios de salud elaboren el perfil del riesgo laboral de todos los educadores activos, enfatizando en </a:t>
            </a:r>
            <a:r>
              <a:rPr lang="es-CO" dirty="0" smtClean="0"/>
              <a:t>los factores </a:t>
            </a:r>
            <a:r>
              <a:rPr lang="es-CO" dirty="0"/>
              <a:t>de riesgo de mayor incidencia en el desempeño de la labor docente y directiva docente</a:t>
            </a:r>
            <a:r>
              <a:rPr lang="es-CO" dirty="0" smtClean="0"/>
              <a:t>.</a:t>
            </a:r>
          </a:p>
          <a:p>
            <a:endParaRPr lang="es-CO" dirty="0"/>
          </a:p>
          <a:p>
            <a:pPr algn="just"/>
            <a:r>
              <a:rPr lang="es-CO" dirty="0"/>
              <a:t>10. Supervisar que los prestadores de servicios de salud realicen acciones de prevención y atención oportuna de las enfermedades laborales </a:t>
            </a:r>
            <a:r>
              <a:rPr lang="es-CO" dirty="0" smtClean="0"/>
              <a:t>de los </a:t>
            </a:r>
            <a:r>
              <a:rPr lang="es-CO" dirty="0"/>
              <a:t>educadores activos</a:t>
            </a:r>
            <a:r>
              <a:rPr lang="es-CO" dirty="0" smtClean="0"/>
              <a:t>.</a:t>
            </a:r>
          </a:p>
          <a:p>
            <a:endParaRPr lang="es-CO" dirty="0"/>
          </a:p>
          <a:p>
            <a:pPr algn="just"/>
            <a:r>
              <a:rPr lang="es-CO" dirty="0"/>
              <a:t>11. Las demás actividades de coordinación y supervisión de la Seguridad y Salud en el Trabajo del Magisterio</a:t>
            </a:r>
            <a:r>
              <a:rPr lang="es-CO" dirty="0" smtClean="0"/>
              <a:t>.</a:t>
            </a:r>
          </a:p>
          <a:p>
            <a:pPr algn="just"/>
            <a:endParaRPr lang="es-CO" dirty="0"/>
          </a:p>
          <a:p>
            <a:pPr algn="just"/>
            <a:r>
              <a:rPr lang="es-CO" dirty="0"/>
              <a:t>PARÁGRAFO. El Ministerio de Educación Nacional revisará y ajustará, el contrato de fiducia mercantil que se encuentra en ejecución a la </a:t>
            </a:r>
            <a:r>
              <a:rPr lang="es-CO" dirty="0" smtClean="0"/>
              <a:t>entrada en </a:t>
            </a:r>
            <a:r>
              <a:rPr lang="es-CO" dirty="0"/>
              <a:t>vigencia del presente Capítulo para que las funciones de que trata este artículo, sean atendidas en debida forma por la entidad fiduciaria </a:t>
            </a:r>
            <a:r>
              <a:rPr lang="es-CO" dirty="0" smtClean="0"/>
              <a:t>a cargo </a:t>
            </a:r>
            <a:r>
              <a:rPr lang="es-CO" dirty="0"/>
              <a:t>de la administración de los recursos del Fondo Nacional de Prestaciones Sociales del Magisterio.</a:t>
            </a:r>
          </a:p>
        </p:txBody>
      </p:sp>
    </p:spTree>
    <p:extLst>
      <p:ext uri="{BB962C8B-B14F-4D97-AF65-F5344CB8AC3E}">
        <p14:creationId xmlns:p14="http://schemas.microsoft.com/office/powerpoint/2010/main" val="30902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77130" y="73691"/>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a:t>
            </a:r>
            <a:r>
              <a:rPr lang="es-CO" sz="3000" b="1" dirty="0">
                <a:solidFill>
                  <a:srgbClr val="1F4E79"/>
                </a:solidFill>
                <a:ea typeface="Calibri"/>
                <a:cs typeface="Calibri"/>
                <a:sym typeface="Calibri"/>
              </a:rPr>
              <a:t>Decreto</a:t>
            </a:r>
            <a:r>
              <a:rPr lang="es-CO" sz="3600" b="1" dirty="0">
                <a:solidFill>
                  <a:srgbClr val="1F4E79"/>
                </a:solidFill>
                <a:ea typeface="Calibri"/>
                <a:cs typeface="Calibri"/>
                <a:sym typeface="Calibri"/>
              </a:rPr>
              <a:t> Ley 1655  </a:t>
            </a:r>
          </a:p>
        </p:txBody>
      </p:sp>
      <p:sp>
        <p:nvSpPr>
          <p:cNvPr id="6" name="Rectángulo 5"/>
          <p:cNvSpPr/>
          <p:nvPr/>
        </p:nvSpPr>
        <p:spPr>
          <a:xfrm>
            <a:off x="163775" y="901972"/>
            <a:ext cx="8831649" cy="36933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CO" b="1" dirty="0"/>
              <a:t>SECCIÓN 5</a:t>
            </a:r>
          </a:p>
          <a:p>
            <a:pPr algn="ctr"/>
            <a:r>
              <a:rPr lang="es-CO" b="1" dirty="0"/>
              <a:t>Comités Paritarios de Seguridad y Salud en el </a:t>
            </a:r>
            <a:r>
              <a:rPr lang="es-CO" b="1" dirty="0" smtClean="0"/>
              <a:t>Trabajo (COPASST)</a:t>
            </a:r>
          </a:p>
          <a:p>
            <a:pPr algn="ctr"/>
            <a:endParaRPr lang="es-CO" dirty="0"/>
          </a:p>
          <a:p>
            <a:pPr algn="just"/>
            <a:r>
              <a:rPr lang="es-CO" dirty="0"/>
              <a:t>ARTÍCULO 2.4.4.3.5.1. </a:t>
            </a:r>
            <a:r>
              <a:rPr lang="es-CO" i="1" dirty="0"/>
              <a:t>Estructura. </a:t>
            </a:r>
            <a:r>
              <a:rPr lang="es-CO" dirty="0"/>
              <a:t>Los Comités Paritarios de Seguridad y Salud en el Trabajo se crearán en cada establecimiento </a:t>
            </a:r>
            <a:r>
              <a:rPr lang="es-CO" dirty="0" smtClean="0"/>
              <a:t>educativo oficial </a:t>
            </a:r>
            <a:r>
              <a:rPr lang="es-CO" dirty="0"/>
              <a:t>y sus miembros se elegirán así</a:t>
            </a:r>
            <a:r>
              <a:rPr lang="es-CO" dirty="0" smtClean="0"/>
              <a:t>:</a:t>
            </a:r>
          </a:p>
          <a:p>
            <a:pPr algn="just"/>
            <a:endParaRPr lang="es-CO" dirty="0"/>
          </a:p>
          <a:p>
            <a:pPr marL="342900" indent="-342900" algn="just">
              <a:buAutoNum type="arabicPeriod"/>
            </a:pPr>
            <a:r>
              <a:rPr lang="es-CO" dirty="0" smtClean="0"/>
              <a:t>En </a:t>
            </a:r>
            <a:r>
              <a:rPr lang="es-CO" dirty="0"/>
              <a:t>los establecimientos educativos estatales con 10 a 49 educadores activos, un (1) representante directivo quien actuará como presidente </a:t>
            </a:r>
            <a:r>
              <a:rPr lang="es-CO" dirty="0" smtClean="0"/>
              <a:t>y un </a:t>
            </a:r>
            <a:r>
              <a:rPr lang="es-CO" dirty="0"/>
              <a:t>(1) representante de los educadores quien asumirá como secretario</a:t>
            </a:r>
            <a:r>
              <a:rPr lang="es-CO" dirty="0" smtClean="0"/>
              <a:t>.</a:t>
            </a:r>
          </a:p>
          <a:p>
            <a:pPr marL="342900" indent="-342900" algn="just">
              <a:buAutoNum type="arabicPeriod"/>
            </a:pPr>
            <a:endParaRPr lang="es-CO" dirty="0"/>
          </a:p>
          <a:p>
            <a:pPr marL="342900" indent="-342900" algn="just">
              <a:buAutoNum type="arabicPeriod" startAt="2"/>
            </a:pPr>
            <a:r>
              <a:rPr lang="es-CO" dirty="0" smtClean="0"/>
              <a:t>En </a:t>
            </a:r>
            <a:r>
              <a:rPr lang="es-CO" dirty="0"/>
              <a:t>los establecimientos con 50 o más educadores activos, dos (2) representantes directivos, uno (1) de ellos actuará como presidente, y </a:t>
            </a:r>
            <a:r>
              <a:rPr lang="es-CO" dirty="0" smtClean="0"/>
              <a:t>dos (</a:t>
            </a:r>
            <a:r>
              <a:rPr lang="es-CO" dirty="0"/>
              <a:t>2) representantes de los educadores, uno (1) de ellos actuará como secretario</a:t>
            </a:r>
            <a:r>
              <a:rPr lang="es-CO" dirty="0" smtClean="0"/>
              <a:t>.</a:t>
            </a:r>
          </a:p>
        </p:txBody>
      </p:sp>
      <p:graphicFrame>
        <p:nvGraphicFramePr>
          <p:cNvPr id="8" name="Tabla 7"/>
          <p:cNvGraphicFramePr>
            <a:graphicFrameLocks noGrp="1"/>
          </p:cNvGraphicFramePr>
          <p:nvPr>
            <p:extLst>
              <p:ext uri="{D42A27DB-BD31-4B8C-83A1-F6EECF244321}">
                <p14:modId xmlns:p14="http://schemas.microsoft.com/office/powerpoint/2010/main" val="883429952"/>
              </p:ext>
            </p:extLst>
          </p:nvPr>
        </p:nvGraphicFramePr>
        <p:xfrm>
          <a:off x="3103255" y="4778942"/>
          <a:ext cx="8128000" cy="1381760"/>
        </p:xfrm>
        <a:graphic>
          <a:graphicData uri="http://schemas.openxmlformats.org/drawingml/2006/table">
            <a:tbl>
              <a:tblPr firstRow="1" bandRow="1">
                <a:tableStyleId>{00A15C55-8517-42AA-B614-E9B94910E393}</a:tableStyleId>
              </a:tblPr>
              <a:tblGrid>
                <a:gridCol w="2032000">
                  <a:extLst>
                    <a:ext uri="{9D8B030D-6E8A-4147-A177-3AD203B41FA5}">
                      <a16:colId xmlns="" xmlns:a16="http://schemas.microsoft.com/office/drawing/2014/main" val="1542349838"/>
                    </a:ext>
                  </a:extLst>
                </a:gridCol>
                <a:gridCol w="2032000">
                  <a:extLst>
                    <a:ext uri="{9D8B030D-6E8A-4147-A177-3AD203B41FA5}">
                      <a16:colId xmlns="" xmlns:a16="http://schemas.microsoft.com/office/drawing/2014/main" val="2234616099"/>
                    </a:ext>
                  </a:extLst>
                </a:gridCol>
                <a:gridCol w="2032000">
                  <a:extLst>
                    <a:ext uri="{9D8B030D-6E8A-4147-A177-3AD203B41FA5}">
                      <a16:colId xmlns="" xmlns:a16="http://schemas.microsoft.com/office/drawing/2014/main" val="3074331666"/>
                    </a:ext>
                  </a:extLst>
                </a:gridCol>
                <a:gridCol w="2032000">
                  <a:extLst>
                    <a:ext uri="{9D8B030D-6E8A-4147-A177-3AD203B41FA5}">
                      <a16:colId xmlns="" xmlns:a16="http://schemas.microsoft.com/office/drawing/2014/main" val="2271186551"/>
                    </a:ext>
                  </a:extLst>
                </a:gridCol>
              </a:tblGrid>
              <a:tr h="370840">
                <a:tc>
                  <a:txBody>
                    <a:bodyPr/>
                    <a:lstStyle/>
                    <a:p>
                      <a:r>
                        <a:rPr lang="es-MX" dirty="0"/>
                        <a:t>No.</a:t>
                      </a:r>
                      <a:r>
                        <a:rPr lang="es-MX" baseline="0" dirty="0"/>
                        <a:t> De trabajadores</a:t>
                      </a:r>
                      <a:endParaRPr lang="en-US" dirty="0"/>
                    </a:p>
                  </a:txBody>
                  <a:tcPr/>
                </a:tc>
                <a:tc>
                  <a:txBody>
                    <a:bodyPr/>
                    <a:lstStyle/>
                    <a:p>
                      <a:r>
                        <a:rPr lang="es-MX" dirty="0"/>
                        <a:t>Trabajadores</a:t>
                      </a:r>
                      <a:endParaRPr lang="en-US" dirty="0"/>
                    </a:p>
                  </a:txBody>
                  <a:tcPr/>
                </a:tc>
                <a:tc>
                  <a:txBody>
                    <a:bodyPr/>
                    <a:lstStyle/>
                    <a:p>
                      <a:r>
                        <a:rPr lang="es-MX" dirty="0"/>
                        <a:t>Empleador</a:t>
                      </a:r>
                      <a:endParaRPr lang="en-US" dirty="0"/>
                    </a:p>
                  </a:txBody>
                  <a:tcPr/>
                </a:tc>
                <a:tc>
                  <a:txBody>
                    <a:bodyPr/>
                    <a:lstStyle/>
                    <a:p>
                      <a:r>
                        <a:rPr lang="es-MX" dirty="0"/>
                        <a:t>Total</a:t>
                      </a:r>
                      <a:endParaRPr lang="en-US" dirty="0"/>
                    </a:p>
                  </a:txBody>
                  <a:tcPr/>
                </a:tc>
                <a:extLst>
                  <a:ext uri="{0D108BD9-81ED-4DB2-BD59-A6C34878D82A}">
                    <a16:rowId xmlns="" xmlns:a16="http://schemas.microsoft.com/office/drawing/2014/main" val="3821101749"/>
                  </a:ext>
                </a:extLst>
              </a:tr>
              <a:tr h="370840">
                <a:tc>
                  <a:txBody>
                    <a:bodyPr/>
                    <a:lstStyle/>
                    <a:p>
                      <a:r>
                        <a:rPr lang="es-MX" dirty="0"/>
                        <a:t>Mayor</a:t>
                      </a:r>
                      <a:r>
                        <a:rPr lang="es-MX" baseline="0" dirty="0"/>
                        <a:t> que </a:t>
                      </a:r>
                      <a:r>
                        <a:rPr lang="es-MX" baseline="0" dirty="0" smtClean="0"/>
                        <a:t>50</a:t>
                      </a:r>
                      <a:endParaRPr lang="en-US" dirty="0"/>
                    </a:p>
                  </a:txBody>
                  <a:tcPr/>
                </a:tc>
                <a:tc>
                  <a:txBody>
                    <a:bodyPr/>
                    <a:lstStyle/>
                    <a:p>
                      <a:r>
                        <a:rPr lang="es-MX" dirty="0"/>
                        <a:t>2 (2)</a:t>
                      </a:r>
                      <a:endParaRPr lang="en-US" dirty="0"/>
                    </a:p>
                  </a:txBody>
                  <a:tcPr/>
                </a:tc>
                <a:tc>
                  <a:txBody>
                    <a:bodyPr/>
                    <a:lstStyle/>
                    <a:p>
                      <a:r>
                        <a:rPr lang="es-MX" dirty="0"/>
                        <a:t>2 (2)</a:t>
                      </a:r>
                      <a:endParaRPr lang="en-US" dirty="0"/>
                    </a:p>
                  </a:txBody>
                  <a:tcPr/>
                </a:tc>
                <a:tc>
                  <a:txBody>
                    <a:bodyPr/>
                    <a:lstStyle/>
                    <a:p>
                      <a:r>
                        <a:rPr lang="es-MX" dirty="0"/>
                        <a:t>4 (4)</a:t>
                      </a:r>
                      <a:endParaRPr lang="en-US" dirty="0"/>
                    </a:p>
                  </a:txBody>
                  <a:tcPr/>
                </a:tc>
                <a:extLst>
                  <a:ext uri="{0D108BD9-81ED-4DB2-BD59-A6C34878D82A}">
                    <a16:rowId xmlns="" xmlns:a16="http://schemas.microsoft.com/office/drawing/2014/main" val="2783592557"/>
                  </a:ext>
                </a:extLst>
              </a:tr>
              <a:tr h="370840">
                <a:tc>
                  <a:txBody>
                    <a:bodyPr/>
                    <a:lstStyle/>
                    <a:p>
                      <a:r>
                        <a:rPr lang="es-MX" dirty="0"/>
                        <a:t>Menor</a:t>
                      </a:r>
                      <a:r>
                        <a:rPr lang="es-MX" baseline="0" dirty="0"/>
                        <a:t> que </a:t>
                      </a:r>
                      <a:r>
                        <a:rPr lang="es-MX" baseline="0" dirty="0" smtClean="0"/>
                        <a:t>50</a:t>
                      </a:r>
                      <a:endParaRPr lang="en-US" dirty="0"/>
                    </a:p>
                  </a:txBody>
                  <a:tcPr/>
                </a:tc>
                <a:tc>
                  <a:txBody>
                    <a:bodyPr/>
                    <a:lstStyle/>
                    <a:p>
                      <a:r>
                        <a:rPr lang="es-MX" dirty="0"/>
                        <a:t>1 (1)</a:t>
                      </a:r>
                      <a:endParaRPr lang="en-US" dirty="0"/>
                    </a:p>
                  </a:txBody>
                  <a:tcPr/>
                </a:tc>
                <a:tc>
                  <a:txBody>
                    <a:bodyPr/>
                    <a:lstStyle/>
                    <a:p>
                      <a:r>
                        <a:rPr lang="es-MX" dirty="0"/>
                        <a:t>1 (1)</a:t>
                      </a:r>
                      <a:endParaRPr lang="en-US" dirty="0"/>
                    </a:p>
                  </a:txBody>
                  <a:tcPr/>
                </a:tc>
                <a:tc>
                  <a:txBody>
                    <a:bodyPr/>
                    <a:lstStyle/>
                    <a:p>
                      <a:r>
                        <a:rPr lang="es-MX" dirty="0"/>
                        <a:t>2 (1)</a:t>
                      </a:r>
                      <a:endParaRPr lang="en-US" dirty="0"/>
                    </a:p>
                  </a:txBody>
                  <a:tcPr/>
                </a:tc>
                <a:extLst>
                  <a:ext uri="{0D108BD9-81ED-4DB2-BD59-A6C34878D82A}">
                    <a16:rowId xmlns="" xmlns:a16="http://schemas.microsoft.com/office/drawing/2014/main" val="1287718433"/>
                  </a:ext>
                </a:extLst>
              </a:tr>
            </a:tbl>
          </a:graphicData>
        </a:graphic>
      </p:graphicFrame>
    </p:spTree>
    <p:extLst>
      <p:ext uri="{BB962C8B-B14F-4D97-AF65-F5344CB8AC3E}">
        <p14:creationId xmlns:p14="http://schemas.microsoft.com/office/powerpoint/2010/main" val="5466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l="40490" t="21595" r="52273" b="55599"/>
          <a:stretch/>
        </p:blipFill>
        <p:spPr>
          <a:xfrm rot="236973">
            <a:off x="9949216" y="3391595"/>
            <a:ext cx="1665028" cy="2949812"/>
          </a:xfrm>
          <a:prstGeom prst="rect">
            <a:avLst/>
          </a:prstGeom>
        </p:spPr>
      </p:pic>
      <p:sp>
        <p:nvSpPr>
          <p:cNvPr id="5" name="CuadroTexto 4"/>
          <p:cNvSpPr txBox="1"/>
          <p:nvPr/>
        </p:nvSpPr>
        <p:spPr>
          <a:xfrm>
            <a:off x="1677130" y="73691"/>
            <a:ext cx="7318294" cy="646331"/>
          </a:xfrm>
          <a:prstGeom prst="rect">
            <a:avLst/>
          </a:prstGeom>
          <a:noFill/>
        </p:spPr>
        <p:txBody>
          <a:bodyPr wrap="square" rtlCol="0">
            <a:spAutoFit/>
          </a:bodyPr>
          <a:lstStyle/>
          <a:p>
            <a:pPr lvl="0" algn="ctr"/>
            <a:r>
              <a:rPr lang="es-CO" sz="3600" b="1" dirty="0">
                <a:solidFill>
                  <a:srgbClr val="1F4E79"/>
                </a:solidFill>
                <a:ea typeface="Calibri"/>
                <a:cs typeface="Calibri"/>
                <a:sym typeface="Calibri"/>
              </a:rPr>
              <a:t>S.G.S.S.T. DOCENTE </a:t>
            </a:r>
            <a:r>
              <a:rPr lang="es-CO" sz="3000" b="1" dirty="0">
                <a:solidFill>
                  <a:srgbClr val="1F4E79"/>
                </a:solidFill>
                <a:ea typeface="Calibri"/>
                <a:cs typeface="Calibri"/>
                <a:sym typeface="Calibri"/>
              </a:rPr>
              <a:t>Decreto</a:t>
            </a:r>
            <a:r>
              <a:rPr lang="es-CO" sz="3600" b="1" dirty="0">
                <a:solidFill>
                  <a:srgbClr val="1F4E79"/>
                </a:solidFill>
                <a:ea typeface="Calibri"/>
                <a:cs typeface="Calibri"/>
                <a:sym typeface="Calibri"/>
              </a:rPr>
              <a:t> Ley 1655  </a:t>
            </a:r>
          </a:p>
        </p:txBody>
      </p:sp>
      <p:sp>
        <p:nvSpPr>
          <p:cNvPr id="6" name="Rectángulo 5"/>
          <p:cNvSpPr/>
          <p:nvPr/>
        </p:nvSpPr>
        <p:spPr>
          <a:xfrm>
            <a:off x="327549" y="874677"/>
            <a:ext cx="9266828" cy="36933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s-CO" dirty="0" smtClean="0"/>
              <a:t>3</a:t>
            </a:r>
            <a:r>
              <a:rPr lang="es-CO" dirty="0"/>
              <a:t>. En aquellos establecimientos educativos que tengan menos de diez (10) educadores, se nombrará un (1) vigía en seguridad y salud en </a:t>
            </a:r>
            <a:r>
              <a:rPr lang="es-CO" dirty="0" smtClean="0"/>
              <a:t>el trabajo.</a:t>
            </a:r>
          </a:p>
          <a:p>
            <a:pPr algn="just"/>
            <a:endParaRPr lang="es-CO" dirty="0"/>
          </a:p>
          <a:p>
            <a:pPr algn="just"/>
            <a:r>
              <a:rPr lang="es-CO" dirty="0"/>
              <a:t>ARTÍCULO 2.4.4.3.5.2. </a:t>
            </a:r>
            <a:r>
              <a:rPr lang="es-CO" i="1" dirty="0"/>
              <a:t>Elecciones. </a:t>
            </a:r>
            <a:r>
              <a:rPr lang="es-CO" dirty="0"/>
              <a:t>La elección y funciones de los miembros de los Comités Paritarios de Seguridad y Salud en el Trabajo y </a:t>
            </a:r>
            <a:r>
              <a:rPr lang="es-CO" dirty="0" smtClean="0"/>
              <a:t>el deber </a:t>
            </a:r>
            <a:r>
              <a:rPr lang="es-CO" dirty="0"/>
              <a:t>de su conformación se encuentran regulados en la Resolución 2013 de 1986 de los Ministerios de Trabajo y de Salud y Protección Social </a:t>
            </a:r>
            <a:r>
              <a:rPr lang="es-CO" dirty="0" smtClean="0"/>
              <a:t>y en </a:t>
            </a:r>
            <a:r>
              <a:rPr lang="es-CO" dirty="0"/>
              <a:t>el Capítulo 6 del Título 4, Parte 2, Libro 2 del Decreto 1072 de 2015 y las normas que las modifiquen o adicionen</a:t>
            </a:r>
            <a:r>
              <a:rPr lang="es-CO" dirty="0" smtClean="0"/>
              <a:t>.</a:t>
            </a:r>
          </a:p>
          <a:p>
            <a:pPr algn="just"/>
            <a:endParaRPr lang="es-CO" dirty="0"/>
          </a:p>
          <a:p>
            <a:pPr algn="just"/>
            <a:r>
              <a:rPr lang="es-CO" dirty="0"/>
              <a:t>Los Comités Paritarios de Seguridad y Salud en el Trabajo deben reportar todos los factores de riesgo laboral de los educadores activos a </a:t>
            </a:r>
            <a:r>
              <a:rPr lang="es-CO" dirty="0" smtClean="0"/>
              <a:t>los Comités </a:t>
            </a:r>
            <a:r>
              <a:rPr lang="es-CO" dirty="0"/>
              <a:t>Regionales de Prestaciones Sociales de que trata la Sección 3, Capítulo 2, Título 4, Parte 4, Libro 2 del Decreto 1075 de 2015 y a </a:t>
            </a:r>
            <a:r>
              <a:rPr lang="es-CO" dirty="0" smtClean="0"/>
              <a:t>la fiduciaria </a:t>
            </a:r>
            <a:r>
              <a:rPr lang="es-CO" dirty="0"/>
              <a:t>administradora y vocera del Fondo Nacional de Prestaciones Sociales del Magisterio.</a:t>
            </a:r>
          </a:p>
        </p:txBody>
      </p:sp>
      <p:sp>
        <p:nvSpPr>
          <p:cNvPr id="10" name="Rectángulo 9"/>
          <p:cNvSpPr/>
          <p:nvPr/>
        </p:nvSpPr>
        <p:spPr>
          <a:xfrm>
            <a:off x="6575850" y="5013680"/>
            <a:ext cx="4574371" cy="914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1F4E79"/>
                </a:solidFill>
              </a:rPr>
              <a:t>TIEMPO DE DURACIÓN: 2 AÑOS  a partir de la fecha de conformación</a:t>
            </a:r>
            <a:endParaRPr lang="en-US" b="1" dirty="0">
              <a:solidFill>
                <a:srgbClr val="1F4E79"/>
              </a:solidFill>
            </a:endParaRPr>
          </a:p>
        </p:txBody>
      </p:sp>
    </p:spTree>
    <p:extLst>
      <p:ext uri="{BB962C8B-B14F-4D97-AF65-F5344CB8AC3E}">
        <p14:creationId xmlns:p14="http://schemas.microsoft.com/office/powerpoint/2010/main" val="2314325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2976</TotalTime>
  <Words>2518</Words>
  <Application>Microsoft Office PowerPoint</Application>
  <PresentationFormat>Panorámica</PresentationFormat>
  <Paragraphs>207</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DejaVuSansCondensed</vt:lpstr>
      <vt:lpstr>Tema de Office</vt:lpstr>
      <vt:lpstr>Presentación de PowerPoint</vt:lpstr>
      <vt:lpstr>¿Qué es la seguridad y salud en el trabajo? Articulo 1,Ley 1562 de 2012. MINISTERIO DE TRABAJO.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Funciones del COPASST </vt:lpstr>
      <vt:lpstr>Funciones del COPASST </vt:lpstr>
      <vt:lpstr>Funciones del COPASST </vt:lpstr>
      <vt:lpstr>PREGUNTAS FRECUENTES</vt:lpstr>
      <vt:lpstr>CARACTERÍSTICAS DE UN PERMISO LABORAL </vt:lpstr>
      <vt:lpstr>CARACTERÍSTICAS DE UN PERMISO LABORAL </vt:lpstr>
      <vt:lpstr>PREGUNTAS FRECUENTES</vt:lpstr>
      <vt:lpstr>PREGUNTAS FRECUENTES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Nastia</cp:lastModifiedBy>
  <cp:revision>122</cp:revision>
  <dcterms:created xsi:type="dcterms:W3CDTF">2020-01-30T18:54:39Z</dcterms:created>
  <dcterms:modified xsi:type="dcterms:W3CDTF">2024-04-15T16:23:40Z</dcterms:modified>
</cp:coreProperties>
</file>